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0" r:id="rId4"/>
  </p:sldMasterIdLst>
  <p:notesMasterIdLst>
    <p:notesMasterId r:id="rId86"/>
  </p:notesMasterIdLst>
  <p:handoutMasterIdLst>
    <p:handoutMasterId r:id="rId87"/>
  </p:handoutMasterIdLst>
  <p:sldIdLst>
    <p:sldId id="441" r:id="rId5"/>
    <p:sldId id="270" r:id="rId6"/>
    <p:sldId id="389" r:id="rId7"/>
    <p:sldId id="382" r:id="rId8"/>
    <p:sldId id="375" r:id="rId9"/>
    <p:sldId id="383" r:id="rId10"/>
    <p:sldId id="381" r:id="rId11"/>
    <p:sldId id="450" r:id="rId12"/>
    <p:sldId id="452" r:id="rId13"/>
    <p:sldId id="454" r:id="rId14"/>
    <p:sldId id="455" r:id="rId15"/>
    <p:sldId id="440" r:id="rId16"/>
    <p:sldId id="374" r:id="rId17"/>
    <p:sldId id="325" r:id="rId18"/>
    <p:sldId id="445" r:id="rId19"/>
    <p:sldId id="415" r:id="rId20"/>
    <p:sldId id="335" r:id="rId21"/>
    <p:sldId id="336" r:id="rId22"/>
    <p:sldId id="390" r:id="rId23"/>
    <p:sldId id="407" r:id="rId24"/>
    <p:sldId id="363" r:id="rId25"/>
    <p:sldId id="365" r:id="rId26"/>
    <p:sldId id="448" r:id="rId27"/>
    <p:sldId id="417" r:id="rId28"/>
    <p:sldId id="451" r:id="rId29"/>
    <p:sldId id="453" r:id="rId30"/>
    <p:sldId id="414" r:id="rId31"/>
    <p:sldId id="373" r:id="rId32"/>
    <p:sldId id="421" r:id="rId33"/>
    <p:sldId id="353" r:id="rId34"/>
    <p:sldId id="422" r:id="rId35"/>
    <p:sldId id="425" r:id="rId36"/>
    <p:sldId id="457" r:id="rId37"/>
    <p:sldId id="356" r:id="rId38"/>
    <p:sldId id="357" r:id="rId39"/>
    <p:sldId id="427" r:id="rId40"/>
    <p:sldId id="428" r:id="rId41"/>
    <p:sldId id="429" r:id="rId42"/>
    <p:sldId id="430" r:id="rId43"/>
    <p:sldId id="432" r:id="rId44"/>
    <p:sldId id="433" r:id="rId45"/>
    <p:sldId id="360" r:id="rId46"/>
    <p:sldId id="359" r:id="rId47"/>
    <p:sldId id="386" r:id="rId48"/>
    <p:sldId id="464" r:id="rId49"/>
    <p:sldId id="458" r:id="rId50"/>
    <p:sldId id="459" r:id="rId51"/>
    <p:sldId id="461" r:id="rId52"/>
    <p:sldId id="460" r:id="rId53"/>
    <p:sldId id="463" r:id="rId54"/>
    <p:sldId id="419" r:id="rId55"/>
    <p:sldId id="418" r:id="rId56"/>
    <p:sldId id="327" r:id="rId57"/>
    <p:sldId id="329" r:id="rId58"/>
    <p:sldId id="330" r:id="rId59"/>
    <p:sldId id="331" r:id="rId60"/>
    <p:sldId id="332" r:id="rId61"/>
    <p:sldId id="342" r:id="rId62"/>
    <p:sldId id="340" r:id="rId63"/>
    <p:sldId id="442" r:id="rId64"/>
    <p:sldId id="396" r:id="rId65"/>
    <p:sldId id="446" r:id="rId66"/>
    <p:sldId id="456" r:id="rId67"/>
    <p:sldId id="339" r:id="rId68"/>
    <p:sldId id="408" r:id="rId69"/>
    <p:sldId id="447" r:id="rId70"/>
    <p:sldId id="424" r:id="rId71"/>
    <p:sldId id="372" r:id="rId72"/>
    <p:sldId id="293" r:id="rId73"/>
    <p:sldId id="443" r:id="rId74"/>
    <p:sldId id="449" r:id="rId75"/>
    <p:sldId id="439" r:id="rId76"/>
    <p:sldId id="392" r:id="rId77"/>
    <p:sldId id="314" r:id="rId78"/>
    <p:sldId id="444" r:id="rId79"/>
    <p:sldId id="368" r:id="rId80"/>
    <p:sldId id="371" r:id="rId81"/>
    <p:sldId id="403" r:id="rId82"/>
    <p:sldId id="436" r:id="rId83"/>
    <p:sldId id="379" r:id="rId84"/>
    <p:sldId id="380"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6AF9E-8660-62CF-FCF8-BBCB657C7B59}" v="216" dt="2023-09-03T06:42:20.855"/>
    <p1510:client id="{0C4E6978-207C-DD9B-FC67-988A7E37740F}" v="21" dt="2023-09-03T12:51:48.819"/>
    <p1510:client id="{11528C17-9E1C-5D40-8BC7-51F5EDB97E4A}" v="47" dt="2023-05-24T00:05:58.383"/>
    <p1510:client id="{24582DA3-7E91-4FF9-E58D-D19F93365576}" v="2" dt="2023-09-05T10:42:47.101"/>
    <p1510:client id="{3DA39C59-D61D-9022-69B6-9B9D9B3CC5DA}" v="168" dt="2023-09-05T15:39:08.288"/>
    <p1510:client id="{40E903A3-96ED-43A9-8F0B-4351E30BDD57}" v="2" dt="2023-11-01T08:49:16.286"/>
    <p1510:client id="{45AF8DE7-7911-F309-E7A0-83A93F77B1C5}" v="10" dt="2023-09-05T17:25:05.336"/>
    <p1510:client id="{54F3FD7C-D18B-6815-4421-615D97853D18}" v="85" dt="2023-05-23T10:08:46.626"/>
    <p1510:client id="{61A69956-949E-A778-19C3-31426CFCDB76}" v="2" dt="2023-09-05T15:43:23.554"/>
    <p1510:client id="{64AC6E50-8428-C75B-9775-448C4FDD0B40}" v="247" dt="2023-09-05T17:43:26.143"/>
    <p1510:client id="{66BF422A-AFD0-9AB1-79B4-5AD31682392F}" v="108" dt="2023-09-05T18:05:38.403"/>
    <p1510:client id="{7384D66E-E354-D714-1447-40C376E479D7}" v="1296" dt="2023-09-05T19:03:02.276"/>
    <p1510:client id="{73BEAA86-4086-E6AE-0070-678BAF87ED70}" v="45" dt="2023-09-05T19:06:06.285"/>
    <p1510:client id="{7C576DC1-55F7-A138-B7B0-1F9790164097}" v="1194" dt="2023-05-23T19:12:26.002"/>
    <p1510:client id="{83D16741-F51E-76B4-1353-0894A9C69220}" v="692" dt="2023-09-05T14:16:12.340"/>
    <p1510:client id="{8C87564C-B576-97AE-A7EB-1A1A332762AB}" v="187" dt="2023-09-03T05:40:30.964"/>
    <p1510:client id="{93BA434D-5C40-E231-6AB3-CA8DDADE3D3B}" v="337" dt="2023-09-05T18:38:23.390"/>
    <p1510:client id="{958E30ED-016D-C0B9-5D3E-B9A97D00B9DD}" v="27" dt="2023-09-04T18:43:56.284"/>
    <p1510:client id="{96417A3D-2C23-CD61-1BDB-4A15484F6DB2}" v="94" dt="2023-05-24T03:10:46.217"/>
    <p1510:client id="{9B584E8F-0FDF-5679-E44B-9E694556C64E}" v="1" dt="2023-11-01T16:48:17.125"/>
    <p1510:client id="{A1134A21-7C98-0B0B-C811-6CA8F7181C39}" v="1577" dt="2023-05-23T17:32:01.341"/>
    <p1510:client id="{A26204E4-F332-7D0C-1980-1E5C6A9726E9}" v="37" dt="2023-09-04T19:52:34.305"/>
    <p1510:client id="{A29BEAF1-23DB-F084-372A-F2852FB23829}" v="4" dt="2023-09-05T20:38:50.556"/>
    <p1510:client id="{AAAE5F13-B607-8383-04CD-89F93AF70850}" v="294" dt="2023-05-23T15:57:14.981"/>
    <p1510:client id="{AE94BA12-B97F-29D8-CDDB-4376D670A639}" v="1100" dt="2023-05-24T02:10:46.922"/>
    <p1510:client id="{B29B4F89-3D5B-AF8C-8ABC-D6CF48131D24}" v="10" dt="2023-09-05T18:49:58.729"/>
    <p1510:client id="{C5D90D43-9F42-BCA2-24A0-6BCA5DDA110C}" v="138" dt="2023-05-24T03:11:51.935"/>
    <p1510:client id="{C73A3451-70B1-EDE7-9D52-C13EE4F3DCBC}" v="133" dt="2023-05-23T03:55:56.559"/>
    <p1510:client id="{C7B8DFF3-B283-A81A-6C24-733BD7970558}" v="7" dt="2023-09-05T19:14:49.512"/>
    <p1510:client id="{CB2838C7-3871-82B8-497A-BBAD4A01819B}" v="535" dt="2023-09-05T18:41:42.851"/>
    <p1510:client id="{D2BEECC0-9231-8992-2796-2BD28C187775}" v="6" dt="2023-09-05T08:26:33.474"/>
    <p1510:client id="{DC52B19F-399D-5C2B-5B73-19C61464E3DC}" v="41" dt="2023-09-04T13:28:07.958"/>
    <p1510:client id="{DFABEDF1-F52A-8BDA-6EA1-762828B83F4D}" v="351" dt="2023-09-05T07:52:46.215"/>
    <p1510:client id="{EB9BF84D-99B8-0C94-9F70-65CC82BBE52B}" v="2144" dt="2023-05-23T21:33:21.175"/>
    <p1510:client id="{EBD4970E-72F0-3A46-F7C8-664561E8A604}" v="331" dt="2023-09-05T13:07:53.981"/>
    <p1510:client id="{F26503E6-74DE-4ACE-C972-2B7D4B1A39C8}" v="216" dt="2023-09-04T19:43:22.796"/>
    <p1510:client id="{FB482998-CC4F-CF99-72C6-66AA5D4A866D}" v="568" dt="2023-09-05T20:34:33.0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ckramarathna D. G. N. L. it20154158" userId="S::it20154158@my.sliit.lk::a596d346-6f37-4cc2-ae10-3a4ee7f15e7e" providerId="AD" clId="Web-{40E903A3-96ED-43A9-8F0B-4351E30BDD57}"/>
    <pc:docChg chg="modSld">
      <pc:chgData name="Wickramarathna D. G. N. L. it20154158" userId="S::it20154158@my.sliit.lk::a596d346-6f37-4cc2-ae10-3a4ee7f15e7e" providerId="AD" clId="Web-{40E903A3-96ED-43A9-8F0B-4351E30BDD57}" dt="2023-11-01T08:49:16.286" v="1" actId="1076"/>
      <pc:docMkLst>
        <pc:docMk/>
      </pc:docMkLst>
      <pc:sldChg chg="modSp">
        <pc:chgData name="Wickramarathna D. G. N. L. it20154158" userId="S::it20154158@my.sliit.lk::a596d346-6f37-4cc2-ae10-3a4ee7f15e7e" providerId="AD" clId="Web-{40E903A3-96ED-43A9-8F0B-4351E30BDD57}" dt="2023-11-01T08:49:16.286" v="1" actId="1076"/>
        <pc:sldMkLst>
          <pc:docMk/>
          <pc:sldMk cId="4150955301" sldId="270"/>
        </pc:sldMkLst>
        <pc:spChg chg="mod">
          <ac:chgData name="Wickramarathna D. G. N. L. it20154158" userId="S::it20154158@my.sliit.lk::a596d346-6f37-4cc2-ae10-3a4ee7f15e7e" providerId="AD" clId="Web-{40E903A3-96ED-43A9-8F0B-4351E30BDD57}" dt="2023-11-01T08:49:16.286" v="1" actId="1076"/>
          <ac:spMkLst>
            <pc:docMk/>
            <pc:sldMk cId="4150955301" sldId="270"/>
            <ac:spMk id="29" creationId="{819D1A96-5A8F-32D5-0633-C9AA507DBF2B}"/>
          </ac:spMkLst>
        </pc:spChg>
      </pc:sldChg>
    </pc:docChg>
  </pc:docChgLst>
  <pc:docChgLst>
    <pc:chgData name="Wickramarathna D. G. N. L. it20154158" userId="S::it20154158@my.sliit.lk::a596d346-6f37-4cc2-ae10-3a4ee7f15e7e" providerId="AD" clId="Web-{9B584E8F-0FDF-5679-E44B-9E694556C64E}"/>
    <pc:docChg chg="modSld">
      <pc:chgData name="Wickramarathna D. G. N. L. it20154158" userId="S::it20154158@my.sliit.lk::a596d346-6f37-4cc2-ae10-3a4ee7f15e7e" providerId="AD" clId="Web-{9B584E8F-0FDF-5679-E44B-9E694556C64E}" dt="2023-11-01T16:48:17.125" v="0" actId="1076"/>
      <pc:docMkLst>
        <pc:docMk/>
      </pc:docMkLst>
      <pc:sldChg chg="modSp">
        <pc:chgData name="Wickramarathna D. G. N. L. it20154158" userId="S::it20154158@my.sliit.lk::a596d346-6f37-4cc2-ae10-3a4ee7f15e7e" providerId="AD" clId="Web-{9B584E8F-0FDF-5679-E44B-9E694556C64E}" dt="2023-11-01T16:48:17.125" v="0" actId="1076"/>
        <pc:sldMkLst>
          <pc:docMk/>
          <pc:sldMk cId="480903842" sldId="441"/>
        </pc:sldMkLst>
        <pc:picChg chg="mod">
          <ac:chgData name="Wickramarathna D. G. N. L. it20154158" userId="S::it20154158@my.sliit.lk::a596d346-6f37-4cc2-ae10-3a4ee7f15e7e" providerId="AD" clId="Web-{9B584E8F-0FDF-5679-E44B-9E694556C64E}" dt="2023-11-01T16:48:17.125" v="0" actId="1076"/>
          <ac:picMkLst>
            <pc:docMk/>
            <pc:sldMk cId="480903842" sldId="441"/>
            <ac:picMk id="21" creationId="{0BF8B541-3162-97B2-97E4-BF48855FA59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11/1/2023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A2AC32-DD81-495E-986A-A844215B3A10}" type="slidenum">
              <a:rPr lang="en-US" smtClean="0"/>
              <a:t>1</a:t>
            </a:fld>
            <a:endParaRPr lang="en-US"/>
          </a:p>
        </p:txBody>
      </p:sp>
    </p:spTree>
    <p:extLst>
      <p:ext uri="{BB962C8B-B14F-4D97-AF65-F5344CB8AC3E}">
        <p14:creationId xmlns:p14="http://schemas.microsoft.com/office/powerpoint/2010/main" val="238373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C0B8AC8-E212-48B2-9917-7448FC83DD17}" type="slidenum">
              <a:rPr lang="en-US" smtClean="0"/>
              <a:t>78</a:t>
            </a:fld>
            <a:endParaRPr lang="en-US"/>
          </a:p>
        </p:txBody>
      </p:sp>
    </p:spTree>
    <p:extLst>
      <p:ext uri="{BB962C8B-B14F-4D97-AF65-F5344CB8AC3E}">
        <p14:creationId xmlns:p14="http://schemas.microsoft.com/office/powerpoint/2010/main" val="3183116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11/1/2023</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1" r:id="rId3"/>
    <p:sldLayoutId id="2147483668" r:id="rId4"/>
    <p:sldLayoutId id="2147483672" r:id="rId5"/>
    <p:sldLayoutId id="2147483660"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0.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76.png"/></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644529" y="5112325"/>
            <a:ext cx="4238223" cy="838868"/>
            <a:chOff x="0" y="0"/>
            <a:chExt cx="847878" cy="147849"/>
          </a:xfrm>
        </p:grpSpPr>
        <p:sp>
          <p:nvSpPr>
            <p:cNvPr id="9" name="Freeform 9"/>
            <p:cNvSpPr/>
            <p:nvPr/>
          </p:nvSpPr>
          <p:spPr>
            <a:xfrm>
              <a:off x="0" y="0"/>
              <a:ext cx="847878" cy="147849"/>
            </a:xfrm>
            <a:custGeom>
              <a:avLst/>
              <a:gdLst/>
              <a:ahLst/>
              <a:cxnLst/>
              <a:rect l="l" t="t" r="r" b="b"/>
              <a:pathLst>
                <a:path w="847878" h="147849">
                  <a:moveTo>
                    <a:pt x="0" y="0"/>
                  </a:moveTo>
                  <a:lnTo>
                    <a:pt x="847878" y="0"/>
                  </a:lnTo>
                  <a:lnTo>
                    <a:pt x="847878" y="147849"/>
                  </a:lnTo>
                  <a:lnTo>
                    <a:pt x="0" y="147849"/>
                  </a:lnTo>
                  <a:lnTo>
                    <a:pt x="0" y="0"/>
                  </a:lnTo>
                </a:path>
              </a:pathLst>
            </a:custGeom>
            <a:solidFill>
              <a:srgbClr val="231076"/>
            </a:solidFill>
          </p:spPr>
        </p:sp>
        <p:sp>
          <p:nvSpPr>
            <p:cNvPr id="10" name="TextBox 10"/>
            <p:cNvSpPr txBox="1"/>
            <p:nvPr/>
          </p:nvSpPr>
          <p:spPr>
            <a:xfrm>
              <a:off x="0" y="0"/>
              <a:ext cx="812800" cy="812800"/>
            </a:xfrm>
            <a:prstGeom prst="rect">
              <a:avLst/>
            </a:prstGeom>
          </p:spPr>
          <p:txBody>
            <a:bodyPr lIns="110067" tIns="110067" rIns="110067" bIns="110067" rtlCol="0" anchor="ctr"/>
            <a:lstStyle/>
            <a:p>
              <a:pPr algn="ctr">
                <a:lnSpc>
                  <a:spcPts val="1258"/>
                </a:lnSpc>
              </a:pPr>
              <a:r>
                <a:rPr lang="en-US" sz="1066">
                  <a:solidFill>
                    <a:srgbClr val="FFFFFF"/>
                  </a:solidFill>
                  <a:latin typeface="TT Chocolates Bold"/>
                </a:rPr>
                <a:t>Presented by Olivia Wilson</a:t>
              </a:r>
            </a:p>
          </p:txBody>
        </p:sp>
      </p:grpSp>
      <p:sp>
        <p:nvSpPr>
          <p:cNvPr id="12" name="TextBox 12"/>
          <p:cNvSpPr txBox="1"/>
          <p:nvPr/>
        </p:nvSpPr>
        <p:spPr>
          <a:xfrm>
            <a:off x="644529" y="1848114"/>
            <a:ext cx="7723789" cy="2308324"/>
          </a:xfrm>
          <a:prstGeom prst="rect">
            <a:avLst/>
          </a:prstGeom>
        </p:spPr>
        <p:txBody>
          <a:bodyPr wrap="square" lIns="0" tIns="0" rIns="0" bIns="0" rtlCol="0" anchor="t">
            <a:spAutoFit/>
          </a:bodyPr>
          <a:lstStyle/>
          <a:p>
            <a:r>
              <a:rPr lang="en-US" sz="5000">
                <a:solidFill>
                  <a:srgbClr val="002060"/>
                </a:solidFill>
                <a:latin typeface="TT Chocolates Ultra-Bold"/>
              </a:rPr>
              <a:t>Empowering Hair Health With Intelligent Hair Disease Detection Systems</a:t>
            </a:r>
          </a:p>
        </p:txBody>
      </p:sp>
      <p:sp>
        <p:nvSpPr>
          <p:cNvPr id="14" name="TextBox 14"/>
          <p:cNvSpPr txBox="1"/>
          <p:nvPr/>
        </p:nvSpPr>
        <p:spPr>
          <a:xfrm>
            <a:off x="9671289" y="711300"/>
            <a:ext cx="1834911" cy="218008"/>
          </a:xfrm>
          <a:prstGeom prst="rect">
            <a:avLst/>
          </a:prstGeom>
        </p:spPr>
        <p:txBody>
          <a:bodyPr lIns="0" tIns="0" rIns="0" bIns="0" rtlCol="0" anchor="t">
            <a:spAutoFit/>
          </a:bodyPr>
          <a:lstStyle/>
          <a:p>
            <a:pPr algn="r">
              <a:lnSpc>
                <a:spcPts val="1730"/>
              </a:lnSpc>
            </a:pPr>
            <a:r>
              <a:rPr lang="en-US" sz="1466">
                <a:solidFill>
                  <a:srgbClr val="231076"/>
                </a:solidFill>
                <a:latin typeface="TT Chocolates Bold"/>
              </a:rPr>
              <a:t>SEPTEMBER 2023</a:t>
            </a:r>
          </a:p>
        </p:txBody>
      </p:sp>
      <p:sp>
        <p:nvSpPr>
          <p:cNvPr id="20" name="TextBox 7">
            <a:extLst>
              <a:ext uri="{FF2B5EF4-FFF2-40B4-BE49-F238E27FC236}">
                <a16:creationId xmlns:a16="http://schemas.microsoft.com/office/drawing/2014/main" id="{2C9B32B9-C051-E032-0740-92C39AEEBCCC}"/>
              </a:ext>
            </a:extLst>
          </p:cNvPr>
          <p:cNvSpPr txBox="1"/>
          <p:nvPr/>
        </p:nvSpPr>
        <p:spPr>
          <a:xfrm>
            <a:off x="-2082800" y="4890572"/>
            <a:ext cx="9601200" cy="1028102"/>
          </a:xfrm>
          <a:prstGeom prst="rect">
            <a:avLst/>
          </a:prstGeom>
        </p:spPr>
        <p:txBody>
          <a:bodyPr wrap="square" lIns="0" tIns="0" rIns="0" bIns="0" rtlCol="0" anchor="t">
            <a:spAutoFit/>
          </a:bodyPr>
          <a:lstStyle/>
          <a:p>
            <a:pPr algn="ctr">
              <a:lnSpc>
                <a:spcPts val="8960"/>
              </a:lnSpc>
            </a:pPr>
            <a:r>
              <a:rPr lang="en-US" sz="4800">
                <a:solidFill>
                  <a:srgbClr val="FFFFFF"/>
                </a:solidFill>
                <a:latin typeface="TT Chocolates Bold"/>
              </a:rPr>
              <a:t>2023 - 154</a:t>
            </a:r>
          </a:p>
        </p:txBody>
      </p:sp>
      <p:pic>
        <p:nvPicPr>
          <p:cNvPr id="21" name="Picture 5" descr="A picture containing person, person, indoor&#10;&#10;Description automatically generated">
            <a:extLst>
              <a:ext uri="{FF2B5EF4-FFF2-40B4-BE49-F238E27FC236}">
                <a16:creationId xmlns:a16="http://schemas.microsoft.com/office/drawing/2014/main" id="{0BF8B541-3162-97B2-97E4-BF48855FA592}"/>
              </a:ext>
            </a:extLst>
          </p:cNvPr>
          <p:cNvPicPr>
            <a:picLocks noChangeAspect="1"/>
          </p:cNvPicPr>
          <p:nvPr/>
        </p:nvPicPr>
        <p:blipFill rotWithShape="1">
          <a:blip r:embed="rId3"/>
          <a:srcRect l="17320" r="16135"/>
          <a:stretch/>
        </p:blipFill>
        <p:spPr>
          <a:xfrm>
            <a:off x="7127611" y="2252224"/>
            <a:ext cx="4130915" cy="4130915"/>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ln w="76200">
            <a:solidFill>
              <a:srgbClr val="002060"/>
            </a:solidFill>
          </a:ln>
        </p:spPr>
      </p:pic>
      <p:pic>
        <p:nvPicPr>
          <p:cNvPr id="6" name="Picture 5" descr="Logo&#10;&#10;Description automatically generated">
            <a:extLst>
              <a:ext uri="{FF2B5EF4-FFF2-40B4-BE49-F238E27FC236}">
                <a16:creationId xmlns:a16="http://schemas.microsoft.com/office/drawing/2014/main" id="{32DCF79E-8BB8-6B87-9AF5-EB50D50B8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76" y="-205177"/>
            <a:ext cx="2286000" cy="2286000"/>
          </a:xfrm>
          <a:prstGeom prst="rect">
            <a:avLst/>
          </a:prstGeom>
        </p:spPr>
      </p:pic>
    </p:spTree>
    <p:extLst>
      <p:ext uri="{BB962C8B-B14F-4D97-AF65-F5344CB8AC3E}">
        <p14:creationId xmlns:p14="http://schemas.microsoft.com/office/powerpoint/2010/main" val="480903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EBF7-A8D0-1F5F-28D8-B7996BF5D3E5}"/>
              </a:ext>
            </a:extLst>
          </p:cNvPr>
          <p:cNvSpPr>
            <a:spLocks noGrp="1"/>
          </p:cNvSpPr>
          <p:nvPr>
            <p:ph type="title"/>
          </p:nvPr>
        </p:nvSpPr>
        <p:spPr/>
        <p:txBody>
          <a:bodyPr>
            <a:normAutofit/>
          </a:bodyPr>
          <a:lstStyle/>
          <a:p>
            <a:pPr algn="l"/>
            <a:r>
              <a:rPr lang="en-US" b="1">
                <a:solidFill>
                  <a:schemeClr val="tx2">
                    <a:lumMod val="50000"/>
                  </a:schemeClr>
                </a:solidFill>
                <a:latin typeface="Cambria"/>
                <a:ea typeface="Cambria"/>
              </a:rPr>
              <a:t>WHY SHOULD SELLERS USE HAIRDIARY</a:t>
            </a:r>
          </a:p>
        </p:txBody>
      </p:sp>
      <p:sp>
        <p:nvSpPr>
          <p:cNvPr id="3" name="Content Placeholder 2">
            <a:extLst>
              <a:ext uri="{FF2B5EF4-FFF2-40B4-BE49-F238E27FC236}">
                <a16:creationId xmlns:a16="http://schemas.microsoft.com/office/drawing/2014/main" id="{ED43E950-A366-8A90-B0C5-F17477B7165C}"/>
              </a:ext>
            </a:extLst>
          </p:cNvPr>
          <p:cNvSpPr>
            <a:spLocks noGrp="1"/>
          </p:cNvSpPr>
          <p:nvPr>
            <p:ph idx="1"/>
          </p:nvPr>
        </p:nvSpPr>
        <p:spPr>
          <a:xfrm>
            <a:off x="304800" y="1507901"/>
            <a:ext cx="11684000" cy="4816699"/>
          </a:xfrm>
        </p:spPr>
        <p:txBody>
          <a:bodyPr vert="horz" lIns="91440" tIns="45720" rIns="91440" bIns="45720" rtlCol="0" anchor="t">
            <a:normAutofit/>
          </a:bodyPr>
          <a:lstStyle/>
          <a:p>
            <a:r>
              <a:rPr lang="en-US">
                <a:ea typeface="Cambria"/>
              </a:rPr>
              <a:t>Seller journey will be smooth due to extensive seller support system</a:t>
            </a:r>
          </a:p>
          <a:p>
            <a:endParaRPr lang="en-US">
              <a:ea typeface="Cambria"/>
            </a:endParaRPr>
          </a:p>
          <a:p>
            <a:r>
              <a:rPr lang="en-US">
                <a:ea typeface="Cambria"/>
              </a:rPr>
              <a:t>Can expect larger pool of buyers</a:t>
            </a:r>
          </a:p>
          <a:p>
            <a:pPr marL="0" indent="0">
              <a:buNone/>
            </a:pPr>
            <a:endParaRPr lang="en-US">
              <a:ea typeface="Cambria"/>
            </a:endParaRPr>
          </a:p>
          <a:p>
            <a:r>
              <a:rPr lang="en-US">
                <a:ea typeface="+mn-lt"/>
                <a:cs typeface="+mn-lt"/>
              </a:rPr>
              <a:t>Hair diseases treatment will be automatically suggested appropriate buyers </a:t>
            </a:r>
          </a:p>
          <a:p>
            <a:endParaRPr lang="en-US">
              <a:ea typeface="Cambria"/>
            </a:endParaRPr>
          </a:p>
          <a:p>
            <a:endParaRPr lang="en-US">
              <a:ea typeface="Cambria"/>
            </a:endParaRPr>
          </a:p>
        </p:txBody>
      </p:sp>
      <p:pic>
        <p:nvPicPr>
          <p:cNvPr id="5" name="Picture 4" descr="Logo&#10;&#10;Description automatically generated">
            <a:extLst>
              <a:ext uri="{FF2B5EF4-FFF2-40B4-BE49-F238E27FC236}">
                <a16:creationId xmlns:a16="http://schemas.microsoft.com/office/drawing/2014/main" id="{E6C0E5B6-5441-5AB3-C274-813B7EB2B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092" y="53425"/>
            <a:ext cx="2041771" cy="1875693"/>
          </a:xfrm>
          <a:prstGeom prst="rect">
            <a:avLst/>
          </a:prstGeom>
        </p:spPr>
      </p:pic>
    </p:spTree>
    <p:extLst>
      <p:ext uri="{BB962C8B-B14F-4D97-AF65-F5344CB8AC3E}">
        <p14:creationId xmlns:p14="http://schemas.microsoft.com/office/powerpoint/2010/main" val="1290537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E1BB-AC1D-335A-16CF-89D690684466}"/>
              </a:ext>
            </a:extLst>
          </p:cNvPr>
          <p:cNvSpPr>
            <a:spLocks noGrp="1"/>
          </p:cNvSpPr>
          <p:nvPr>
            <p:ph type="title"/>
          </p:nvPr>
        </p:nvSpPr>
        <p:spPr>
          <a:xfrm>
            <a:off x="304800" y="304800"/>
            <a:ext cx="11684000" cy="792162"/>
          </a:xfrm>
        </p:spPr>
        <p:txBody>
          <a:bodyPr anchor="ctr">
            <a:normAutofit/>
          </a:bodyPr>
          <a:lstStyle/>
          <a:p>
            <a:pPr algn="l"/>
            <a:r>
              <a:rPr lang="en-US" b="1">
                <a:solidFill>
                  <a:schemeClr val="tx2">
                    <a:lumMod val="50000"/>
                  </a:schemeClr>
                </a:solidFill>
                <a:latin typeface="Cambria"/>
                <a:ea typeface="Cambria"/>
              </a:rPr>
              <a:t>BUDGET</a:t>
            </a:r>
          </a:p>
        </p:txBody>
      </p:sp>
      <p:graphicFrame>
        <p:nvGraphicFramePr>
          <p:cNvPr id="5" name="Content Placeholder 4">
            <a:extLst>
              <a:ext uri="{FF2B5EF4-FFF2-40B4-BE49-F238E27FC236}">
                <a16:creationId xmlns:a16="http://schemas.microsoft.com/office/drawing/2014/main" id="{16ECC6EA-640F-9DD3-162B-9BC2FF014825}"/>
              </a:ext>
            </a:extLst>
          </p:cNvPr>
          <p:cNvGraphicFramePr>
            <a:graphicFrameLocks noGrp="1"/>
          </p:cNvGraphicFramePr>
          <p:nvPr>
            <p:ph idx="1"/>
            <p:extLst>
              <p:ext uri="{D42A27DB-BD31-4B8C-83A1-F6EECF244321}">
                <p14:modId xmlns:p14="http://schemas.microsoft.com/office/powerpoint/2010/main" val="3361328833"/>
              </p:ext>
            </p:extLst>
          </p:nvPr>
        </p:nvGraphicFramePr>
        <p:xfrm>
          <a:off x="922985" y="1663520"/>
          <a:ext cx="10342434" cy="4371832"/>
        </p:xfrm>
        <a:graphic>
          <a:graphicData uri="http://schemas.openxmlformats.org/drawingml/2006/table">
            <a:tbl>
              <a:tblPr firstRow="1" firstCol="1" bandRow="1">
                <a:solidFill>
                  <a:schemeClr val="tx1">
                    <a:lumMod val="65000"/>
                    <a:lumOff val="35000"/>
                  </a:schemeClr>
                </a:solidFill>
                <a:tableStyleId>{5C22544A-7EE6-4342-B048-85BDC9FD1C3A}</a:tableStyleId>
              </a:tblPr>
              <a:tblGrid>
                <a:gridCol w="5408107">
                  <a:extLst>
                    <a:ext uri="{9D8B030D-6E8A-4147-A177-3AD203B41FA5}">
                      <a16:colId xmlns:a16="http://schemas.microsoft.com/office/drawing/2014/main" val="2825914522"/>
                    </a:ext>
                  </a:extLst>
                </a:gridCol>
                <a:gridCol w="4934327">
                  <a:extLst>
                    <a:ext uri="{9D8B030D-6E8A-4147-A177-3AD203B41FA5}">
                      <a16:colId xmlns:a16="http://schemas.microsoft.com/office/drawing/2014/main" val="3623527295"/>
                    </a:ext>
                  </a:extLst>
                </a:gridCol>
              </a:tblGrid>
              <a:tr h="997295">
                <a:tc>
                  <a:txBody>
                    <a:bodyPr/>
                    <a:lstStyle/>
                    <a:p>
                      <a:pPr algn="ctr">
                        <a:spcAft>
                          <a:spcPts val="0"/>
                        </a:spcAft>
                      </a:pPr>
                      <a:r>
                        <a:rPr lang="en-US" sz="2900" b="1" cap="all" spc="60">
                          <a:solidFill>
                            <a:schemeClr val="tx1"/>
                          </a:solidFill>
                          <a:effectLst/>
                        </a:rPr>
                        <a:t>Component</a:t>
                      </a:r>
                    </a:p>
                  </a:txBody>
                  <a:tcPr marL="332664" marR="332664" marT="332664" marB="332664" anchor="ctr">
                    <a:lnL w="12700" cmpd="sng">
                      <a:solidFill>
                        <a:schemeClr val="tx1"/>
                      </a:solidFill>
                      <a:prstDash val="solid"/>
                    </a:lnL>
                    <a:lnR w="12700" cmpd="sng">
                      <a:solidFill>
                        <a:schemeClr val="tx1"/>
                      </a:solidFill>
                      <a:prstDash val="solid"/>
                    </a:lnR>
                    <a:lnT w="12700" cmpd="sng">
                      <a:solidFill>
                        <a:schemeClr val="tx1"/>
                      </a:solidFill>
                    </a:lnT>
                    <a:lnB w="12700" cmpd="sng">
                      <a:solidFill>
                        <a:schemeClr val="tx1"/>
                      </a:solidFill>
                      <a:prstDash val="solid"/>
                    </a:lnB>
                    <a:noFill/>
                  </a:tcPr>
                </a:tc>
                <a:tc>
                  <a:txBody>
                    <a:bodyPr/>
                    <a:lstStyle/>
                    <a:p>
                      <a:pPr algn="ctr">
                        <a:spcAft>
                          <a:spcPts val="0"/>
                        </a:spcAft>
                      </a:pPr>
                      <a:r>
                        <a:rPr lang="en-US" sz="2900" b="1" cap="all" spc="60">
                          <a:solidFill>
                            <a:schemeClr val="tx1"/>
                          </a:solidFill>
                          <a:effectLst/>
                        </a:rPr>
                        <a:t>Amount LKR</a:t>
                      </a:r>
                    </a:p>
                  </a:txBody>
                  <a:tcPr marL="332664" marR="332664" marT="332664" marB="332664" anchor="ctr">
                    <a:lnL w="12700" cmpd="sng">
                      <a:solidFill>
                        <a:schemeClr val="tx1"/>
                      </a:solidFill>
                      <a:prstDash val="solid"/>
                    </a:lnL>
                    <a:lnR w="12700" cmpd="sng">
                      <a:solidFill>
                        <a:schemeClr val="tx1"/>
                      </a:solidFill>
                      <a:prstDash val="solid"/>
                    </a:lnR>
                    <a:lnT w="12700" cmpd="sng">
                      <a:solidFill>
                        <a:schemeClr val="tx1"/>
                      </a:solidFill>
                    </a:lnT>
                    <a:lnB w="12700" cmpd="sng">
                      <a:solidFill>
                        <a:schemeClr val="tx1"/>
                      </a:solidFill>
                      <a:prstDash val="solid"/>
                    </a:lnB>
                    <a:noFill/>
                  </a:tcPr>
                </a:tc>
                <a:extLst>
                  <a:ext uri="{0D108BD9-81ED-4DB2-BD59-A6C34878D82A}">
                    <a16:rowId xmlns:a16="http://schemas.microsoft.com/office/drawing/2014/main" val="2586140679"/>
                  </a:ext>
                </a:extLst>
              </a:tr>
              <a:tr h="750772">
                <a:tc>
                  <a:txBody>
                    <a:bodyPr/>
                    <a:lstStyle/>
                    <a:p>
                      <a:pPr algn="ctr">
                        <a:spcAft>
                          <a:spcPts val="0"/>
                        </a:spcAft>
                      </a:pPr>
                      <a:r>
                        <a:rPr lang="en-US" sz="2900" b="1" cap="none" spc="0">
                          <a:solidFill>
                            <a:schemeClr val="bg1"/>
                          </a:solidFill>
                          <a:effectLst/>
                        </a:rPr>
                        <a:t>IOT Device</a:t>
                      </a:r>
                    </a:p>
                  </a:txBody>
                  <a:tcPr marL="0" marR="314168" marT="0" marB="221776">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65000"/>
                        <a:lumOff val="35000"/>
                      </a:schemeClr>
                    </a:solidFill>
                  </a:tcPr>
                </a:tc>
                <a:tc>
                  <a:txBody>
                    <a:bodyPr/>
                    <a:lstStyle/>
                    <a:p>
                      <a:pPr algn="ctr">
                        <a:spcAft>
                          <a:spcPts val="0"/>
                        </a:spcAft>
                      </a:pPr>
                      <a:r>
                        <a:rPr lang="en-US" sz="3900" cap="none" spc="0">
                          <a:solidFill>
                            <a:schemeClr val="bg1"/>
                          </a:solidFill>
                          <a:effectLst/>
                        </a:rPr>
                        <a:t>30,000 /=</a:t>
                      </a:r>
                    </a:p>
                  </a:txBody>
                  <a:tcPr marL="0" marR="314168" marT="0" marB="221776">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65000"/>
                        <a:lumOff val="35000"/>
                      </a:schemeClr>
                    </a:solidFill>
                  </a:tcPr>
                </a:tc>
                <a:extLst>
                  <a:ext uri="{0D108BD9-81ED-4DB2-BD59-A6C34878D82A}">
                    <a16:rowId xmlns:a16="http://schemas.microsoft.com/office/drawing/2014/main" val="1944234945"/>
                  </a:ext>
                </a:extLst>
              </a:tr>
              <a:tr h="750772">
                <a:tc>
                  <a:txBody>
                    <a:bodyPr/>
                    <a:lstStyle/>
                    <a:p>
                      <a:pPr algn="ctr">
                        <a:spcAft>
                          <a:spcPts val="0"/>
                        </a:spcAft>
                      </a:pPr>
                      <a:r>
                        <a:rPr lang="en-US" sz="2900" b="1" cap="none" spc="0">
                          <a:solidFill>
                            <a:schemeClr val="bg1"/>
                          </a:solidFill>
                          <a:effectLst/>
                        </a:rPr>
                        <a:t>Internet Charges</a:t>
                      </a:r>
                    </a:p>
                  </a:txBody>
                  <a:tcPr marL="209445" marR="314168" marT="0" marB="221776">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262626"/>
                    </a:solidFill>
                  </a:tcPr>
                </a:tc>
                <a:tc>
                  <a:txBody>
                    <a:bodyPr/>
                    <a:lstStyle/>
                    <a:p>
                      <a:pPr algn="ctr">
                        <a:spcAft>
                          <a:spcPts val="0"/>
                        </a:spcAft>
                      </a:pPr>
                      <a:r>
                        <a:rPr lang="en-US" sz="3900" cap="none" spc="0">
                          <a:solidFill>
                            <a:schemeClr val="bg1"/>
                          </a:solidFill>
                          <a:effectLst/>
                        </a:rPr>
                        <a:t>3,000 /=</a:t>
                      </a:r>
                    </a:p>
                  </a:txBody>
                  <a:tcPr marL="209445" marR="314168" marT="0" marB="221776">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262626"/>
                    </a:solidFill>
                  </a:tcPr>
                </a:tc>
                <a:extLst>
                  <a:ext uri="{0D108BD9-81ED-4DB2-BD59-A6C34878D82A}">
                    <a16:rowId xmlns:a16="http://schemas.microsoft.com/office/drawing/2014/main" val="1111263459"/>
                  </a:ext>
                </a:extLst>
              </a:tr>
              <a:tr h="750772">
                <a:tc>
                  <a:txBody>
                    <a:bodyPr/>
                    <a:lstStyle/>
                    <a:p>
                      <a:pPr algn="ctr">
                        <a:spcAft>
                          <a:spcPts val="0"/>
                        </a:spcAft>
                      </a:pPr>
                      <a:r>
                        <a:rPr lang="en-US" sz="2900" b="1" cap="none" spc="0">
                          <a:solidFill>
                            <a:schemeClr val="bg1"/>
                          </a:solidFill>
                          <a:effectLst/>
                        </a:rPr>
                        <a:t>Telephone Charges</a:t>
                      </a:r>
                    </a:p>
                  </a:txBody>
                  <a:tcPr marL="0" marR="314168" marT="0" marB="221776">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65000"/>
                        <a:lumOff val="35000"/>
                      </a:schemeClr>
                    </a:solidFill>
                  </a:tcPr>
                </a:tc>
                <a:tc>
                  <a:txBody>
                    <a:bodyPr/>
                    <a:lstStyle/>
                    <a:p>
                      <a:pPr algn="ctr">
                        <a:spcAft>
                          <a:spcPts val="0"/>
                        </a:spcAft>
                      </a:pPr>
                      <a:r>
                        <a:rPr lang="en-US" sz="3900" cap="none" spc="0">
                          <a:solidFill>
                            <a:schemeClr val="bg1"/>
                          </a:solidFill>
                          <a:effectLst/>
                        </a:rPr>
                        <a:t>1,000 /=</a:t>
                      </a:r>
                    </a:p>
                  </a:txBody>
                  <a:tcPr marL="0" marR="314168" marT="0" marB="221776">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65000"/>
                        <a:lumOff val="35000"/>
                      </a:schemeClr>
                    </a:solidFill>
                  </a:tcPr>
                </a:tc>
                <a:extLst>
                  <a:ext uri="{0D108BD9-81ED-4DB2-BD59-A6C34878D82A}">
                    <a16:rowId xmlns:a16="http://schemas.microsoft.com/office/drawing/2014/main" val="1631747891"/>
                  </a:ext>
                </a:extLst>
              </a:tr>
              <a:tr h="750772">
                <a:tc>
                  <a:txBody>
                    <a:bodyPr/>
                    <a:lstStyle/>
                    <a:p>
                      <a:pPr algn="ctr">
                        <a:spcAft>
                          <a:spcPts val="0"/>
                        </a:spcAft>
                      </a:pPr>
                      <a:r>
                        <a:rPr lang="en-US" sz="2900" b="1" cap="none" spc="0">
                          <a:solidFill>
                            <a:schemeClr val="bg1"/>
                          </a:solidFill>
                          <a:effectLst/>
                        </a:rPr>
                        <a:t>Cloud DB</a:t>
                      </a:r>
                    </a:p>
                  </a:txBody>
                  <a:tcPr marL="209445" marR="314168" marT="0" marB="221776">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262626"/>
                    </a:solidFill>
                  </a:tcPr>
                </a:tc>
                <a:tc>
                  <a:txBody>
                    <a:bodyPr/>
                    <a:lstStyle/>
                    <a:p>
                      <a:pPr algn="ctr">
                        <a:spcAft>
                          <a:spcPts val="0"/>
                        </a:spcAft>
                      </a:pPr>
                      <a:r>
                        <a:rPr lang="en-US" sz="3900" cap="none" spc="0">
                          <a:solidFill>
                            <a:schemeClr val="bg1"/>
                          </a:solidFill>
                          <a:effectLst/>
                        </a:rPr>
                        <a:t>3,000 /=</a:t>
                      </a:r>
                    </a:p>
                  </a:txBody>
                  <a:tcPr marL="209445" marR="314168" marT="0" marB="221776">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262626"/>
                    </a:solidFill>
                  </a:tcPr>
                </a:tc>
                <a:extLst>
                  <a:ext uri="{0D108BD9-81ED-4DB2-BD59-A6C34878D82A}">
                    <a16:rowId xmlns:a16="http://schemas.microsoft.com/office/drawing/2014/main" val="872558486"/>
                  </a:ext>
                </a:extLst>
              </a:tr>
            </a:tbl>
          </a:graphicData>
        </a:graphic>
      </p:graphicFrame>
      <p:pic>
        <p:nvPicPr>
          <p:cNvPr id="6" name="Picture 5" descr="Logo&#10;&#10;Description automatically generated">
            <a:extLst>
              <a:ext uri="{FF2B5EF4-FFF2-40B4-BE49-F238E27FC236}">
                <a16:creationId xmlns:a16="http://schemas.microsoft.com/office/drawing/2014/main" id="{5EC2ACD5-C7BE-A2B8-9E59-6F603F40E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092" y="53425"/>
            <a:ext cx="2041771" cy="1875693"/>
          </a:xfrm>
          <a:prstGeom prst="rect">
            <a:avLst/>
          </a:prstGeom>
        </p:spPr>
      </p:pic>
    </p:spTree>
    <p:extLst>
      <p:ext uri="{BB962C8B-B14F-4D97-AF65-F5344CB8AC3E}">
        <p14:creationId xmlns:p14="http://schemas.microsoft.com/office/powerpoint/2010/main" val="217641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7DFEED-0F4E-E265-A7EE-8C806B74571C}"/>
              </a:ext>
            </a:extLst>
          </p:cNvPr>
          <p:cNvSpPr>
            <a:spLocks noGrp="1"/>
          </p:cNvSpPr>
          <p:nvPr>
            <p:ph type="title"/>
          </p:nvPr>
        </p:nvSpPr>
        <p:spPr>
          <a:xfrm>
            <a:off x="5219773" y="1567087"/>
            <a:ext cx="5414581" cy="1362075"/>
          </a:xfrm>
        </p:spPr>
        <p:txBody>
          <a:bodyPr>
            <a:normAutofit/>
          </a:bodyPr>
          <a:lstStyle/>
          <a:p>
            <a:pPr algn="l"/>
            <a:r>
              <a:rPr lang="en-US" sz="3200">
                <a:latin typeface="Adobe Devanagari"/>
              </a:rPr>
              <a:t>IT20154158</a:t>
            </a:r>
            <a:br>
              <a:rPr lang="en-US" sz="3200">
                <a:latin typeface="Adobe Devanagari"/>
              </a:rPr>
            </a:br>
            <a:r>
              <a:rPr lang="en-US" sz="3200" err="1">
                <a:latin typeface="Adobe Devanagari"/>
              </a:rPr>
              <a:t>Wickramarathna</a:t>
            </a:r>
            <a:r>
              <a:rPr lang="en-US" sz="3200">
                <a:latin typeface="Adobe Devanagari"/>
              </a:rPr>
              <a:t> D.G.N.L</a:t>
            </a:r>
            <a:endParaRPr lang="en-US" sz="3200"/>
          </a:p>
        </p:txBody>
      </p:sp>
      <p:sp>
        <p:nvSpPr>
          <p:cNvPr id="11" name="Text Placeholder 5">
            <a:extLst>
              <a:ext uri="{FF2B5EF4-FFF2-40B4-BE49-F238E27FC236}">
                <a16:creationId xmlns:a16="http://schemas.microsoft.com/office/drawing/2014/main" id="{76886827-FD58-C7D5-3C8A-C3A5177885B4}"/>
              </a:ext>
            </a:extLst>
          </p:cNvPr>
          <p:cNvSpPr txBox="1">
            <a:spLocks/>
          </p:cNvSpPr>
          <p:nvPr/>
        </p:nvSpPr>
        <p:spPr>
          <a:xfrm>
            <a:off x="5167222" y="2879675"/>
            <a:ext cx="4635061" cy="45791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solidFill>
                  <a:srgbClr val="898989"/>
                </a:solidFill>
                <a:ea typeface="Cambria"/>
              </a:rPr>
              <a:t>Specialize in Information Technology</a:t>
            </a:r>
          </a:p>
        </p:txBody>
      </p:sp>
      <p:sp>
        <p:nvSpPr>
          <p:cNvPr id="14" name="Rectangle 13">
            <a:extLst>
              <a:ext uri="{FF2B5EF4-FFF2-40B4-BE49-F238E27FC236}">
                <a16:creationId xmlns:a16="http://schemas.microsoft.com/office/drawing/2014/main" id="{E0D34AE4-78FC-6A6A-DBE4-BA4B91C0E01F}"/>
              </a:ext>
            </a:extLst>
          </p:cNvPr>
          <p:cNvSpPr/>
          <p:nvPr/>
        </p:nvSpPr>
        <p:spPr>
          <a:xfrm>
            <a:off x="2542188" y="94156"/>
            <a:ext cx="1611587" cy="6253654"/>
          </a:xfrm>
          <a:prstGeom prst="rect">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4D57D4-EA3D-E29D-84BD-3EEEC742D167}"/>
              </a:ext>
            </a:extLst>
          </p:cNvPr>
          <p:cNvSpPr/>
          <p:nvPr/>
        </p:nvSpPr>
        <p:spPr>
          <a:xfrm>
            <a:off x="1788949" y="1040085"/>
            <a:ext cx="3118068" cy="3126827"/>
          </a:xfrm>
          <a:prstGeom prst="ellips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99BF99-485C-2206-8A9D-F47E7E24AA5B}"/>
              </a:ext>
            </a:extLst>
          </p:cNvPr>
          <p:cNvSpPr/>
          <p:nvPr/>
        </p:nvSpPr>
        <p:spPr>
          <a:xfrm>
            <a:off x="2010333" y="1416707"/>
            <a:ext cx="2566275" cy="236482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 person with glasses and a beard&#10;&#10;Description automatically generated">
            <a:extLst>
              <a:ext uri="{FF2B5EF4-FFF2-40B4-BE49-F238E27FC236}">
                <a16:creationId xmlns:a16="http://schemas.microsoft.com/office/drawing/2014/main" id="{0C298C6E-84A0-01B6-5DC1-E24805EAC650}"/>
              </a:ext>
            </a:extLst>
          </p:cNvPr>
          <p:cNvPicPr>
            <a:picLocks noChangeAspect="1"/>
          </p:cNvPicPr>
          <p:nvPr/>
        </p:nvPicPr>
        <p:blipFill>
          <a:blip r:embed="rId2"/>
          <a:stretch>
            <a:fillRect/>
          </a:stretch>
        </p:blipFill>
        <p:spPr>
          <a:xfrm>
            <a:off x="2010755" y="1419681"/>
            <a:ext cx="2610254" cy="2491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6">
            <a:extLst>
              <a:ext uri="{FF2B5EF4-FFF2-40B4-BE49-F238E27FC236}">
                <a16:creationId xmlns:a16="http://schemas.microsoft.com/office/drawing/2014/main" id="{F4B32E6B-03FA-DBBD-B588-59FE80C1C51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D.G.N.L.Wickramarathna</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sz="1800" b="1">
              <a:solidFill>
                <a:schemeClr val="tx1"/>
              </a:solidFill>
            </a:endParaRPr>
          </a:p>
        </p:txBody>
      </p:sp>
    </p:spTree>
    <p:extLst>
      <p:ext uri="{BB962C8B-B14F-4D97-AF65-F5344CB8AC3E}">
        <p14:creationId xmlns:p14="http://schemas.microsoft.com/office/powerpoint/2010/main" val="514324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110C-273C-B29A-B999-4C447588923F}"/>
              </a:ext>
            </a:extLst>
          </p:cNvPr>
          <p:cNvSpPr>
            <a:spLocks noGrp="1"/>
          </p:cNvSpPr>
          <p:nvPr>
            <p:ph type="ctrTitle"/>
          </p:nvPr>
        </p:nvSpPr>
        <p:spPr>
          <a:xfrm>
            <a:off x="323933" y="1358486"/>
            <a:ext cx="10101618" cy="2567667"/>
          </a:xfrm>
        </p:spPr>
        <p:txBody>
          <a:bodyPr>
            <a:normAutofit/>
          </a:bodyPr>
          <a:lstStyle/>
          <a:p>
            <a:r>
              <a:rPr lang="en-US" b="1">
                <a:latin typeface="Cambria"/>
                <a:ea typeface="Cambria"/>
              </a:rPr>
              <a:t>Extracting patient prescription data using easyOCR and set reminders using those data </a:t>
            </a:r>
            <a:endParaRPr lang="en-US" b="1"/>
          </a:p>
        </p:txBody>
      </p:sp>
      <p:pic>
        <p:nvPicPr>
          <p:cNvPr id="4" name="Picture 3" descr="Logo&#10;&#10;Description automatically generated">
            <a:extLst>
              <a:ext uri="{FF2B5EF4-FFF2-40B4-BE49-F238E27FC236}">
                <a16:creationId xmlns:a16="http://schemas.microsoft.com/office/drawing/2014/main" id="{9A598252-49AD-617C-2351-76014BC43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593" y="-173274"/>
            <a:ext cx="2286000" cy="2286000"/>
          </a:xfrm>
          <a:prstGeom prst="rect">
            <a:avLst/>
          </a:prstGeom>
        </p:spPr>
      </p:pic>
      <p:sp>
        <p:nvSpPr>
          <p:cNvPr id="7" name="Rectangle 6">
            <a:extLst>
              <a:ext uri="{FF2B5EF4-FFF2-40B4-BE49-F238E27FC236}">
                <a16:creationId xmlns:a16="http://schemas.microsoft.com/office/drawing/2014/main" id="{A33C7CE7-9527-59E6-4D86-68D71F89DE20}"/>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pic>
        <p:nvPicPr>
          <p:cNvPr id="3" name="Picture 2" descr="A doctor with a stethoscope and a tablet&#10;&#10;Description automatically generated">
            <a:extLst>
              <a:ext uri="{FF2B5EF4-FFF2-40B4-BE49-F238E27FC236}">
                <a16:creationId xmlns:a16="http://schemas.microsoft.com/office/drawing/2014/main" id="{A2EC3C25-8A6F-CEB6-A2F7-F877A508D592}"/>
              </a:ext>
            </a:extLst>
          </p:cNvPr>
          <p:cNvPicPr>
            <a:picLocks noChangeAspect="1"/>
          </p:cNvPicPr>
          <p:nvPr/>
        </p:nvPicPr>
        <p:blipFill>
          <a:blip r:embed="rId3"/>
          <a:stretch>
            <a:fillRect/>
          </a:stretch>
        </p:blipFill>
        <p:spPr>
          <a:xfrm>
            <a:off x="7821404" y="2885506"/>
            <a:ext cx="3827170" cy="3491247"/>
          </a:xfrm>
          <a:prstGeom prst="rect">
            <a:avLst/>
          </a:prstGeom>
        </p:spPr>
      </p:pic>
    </p:spTree>
    <p:extLst>
      <p:ext uri="{BB962C8B-B14F-4D97-AF65-F5344CB8AC3E}">
        <p14:creationId xmlns:p14="http://schemas.microsoft.com/office/powerpoint/2010/main" val="1646081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582A61-AE07-B453-361C-C17A395E0C9C}"/>
              </a:ext>
            </a:extLst>
          </p:cNvPr>
          <p:cNvSpPr txBox="1"/>
          <p:nvPr/>
        </p:nvSpPr>
        <p:spPr>
          <a:xfrm>
            <a:off x="765958" y="459179"/>
            <a:ext cx="452449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02303E"/>
                </a:solidFill>
              </a:rPr>
              <a:t>BACKGROUND</a:t>
            </a:r>
            <a:endParaRPr lang="en-US" sz="4000" b="1">
              <a:ea typeface="Cambria"/>
            </a:endParaRPr>
          </a:p>
        </p:txBody>
      </p:sp>
      <p:sp>
        <p:nvSpPr>
          <p:cNvPr id="8" name="TextBox 7">
            <a:extLst>
              <a:ext uri="{FF2B5EF4-FFF2-40B4-BE49-F238E27FC236}">
                <a16:creationId xmlns:a16="http://schemas.microsoft.com/office/drawing/2014/main" id="{C139A48E-4EDC-6285-1CBF-119F37BC06A2}"/>
              </a:ext>
            </a:extLst>
          </p:cNvPr>
          <p:cNvSpPr txBox="1"/>
          <p:nvPr/>
        </p:nvSpPr>
        <p:spPr>
          <a:xfrm>
            <a:off x="427407" y="2023456"/>
            <a:ext cx="917514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ea typeface="+mn-lt"/>
                <a:cs typeface="+mn-lt"/>
              </a:rPr>
              <a:t>How to extract patient prescription data.</a:t>
            </a:r>
            <a:endParaRPr lang="en-US" sz="2800">
              <a:ea typeface="Cambria"/>
              <a:cs typeface="Arial"/>
            </a:endParaRPr>
          </a:p>
          <a:p>
            <a:pPr>
              <a:buFont typeface="Arial"/>
              <a:buChar char="•"/>
            </a:pPr>
            <a:endParaRPr lang="en-US" sz="2800">
              <a:ea typeface="+mn-lt"/>
              <a:cs typeface="+mn-lt"/>
            </a:endParaRPr>
          </a:p>
          <a:p>
            <a:pPr marL="457200" indent="-457200">
              <a:buFont typeface="Arial"/>
              <a:buChar char="•"/>
            </a:pPr>
            <a:r>
              <a:rPr lang="en-US" sz="2800">
                <a:ea typeface="+mn-lt"/>
                <a:cs typeface="+mn-lt"/>
              </a:rPr>
              <a:t>How to set the reminders for take medicine and next the doctor  meeting time according extracted patient prescription. </a:t>
            </a:r>
            <a:endParaRPr lang="en-US">
              <a:ea typeface="Cambria"/>
            </a:endParaRPr>
          </a:p>
          <a:p>
            <a:pPr>
              <a:buFont typeface="Arial"/>
              <a:buChar char="•"/>
            </a:pPr>
            <a:endParaRPr lang="en-US" sz="2800">
              <a:ea typeface="+mn-lt"/>
              <a:cs typeface="+mn-lt"/>
            </a:endParaRPr>
          </a:p>
        </p:txBody>
      </p:sp>
      <p:pic>
        <p:nvPicPr>
          <p:cNvPr id="3" name="Picture 2" descr="Logo&#10;&#10;Description automatically generated">
            <a:extLst>
              <a:ext uri="{FF2B5EF4-FFF2-40B4-BE49-F238E27FC236}">
                <a16:creationId xmlns:a16="http://schemas.microsoft.com/office/drawing/2014/main" id="{8777075B-39D1-EE5F-291F-0393DABB3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141959"/>
            <a:ext cx="2286000" cy="2286000"/>
          </a:xfrm>
          <a:prstGeom prst="rect">
            <a:avLst/>
          </a:prstGeom>
        </p:spPr>
      </p:pic>
      <p:pic>
        <p:nvPicPr>
          <p:cNvPr id="2" name="Picture 1">
            <a:extLst>
              <a:ext uri="{FF2B5EF4-FFF2-40B4-BE49-F238E27FC236}">
                <a16:creationId xmlns:a16="http://schemas.microsoft.com/office/drawing/2014/main" id="{968F52BF-346A-02C8-DF64-D6D5F71F57AD}"/>
              </a:ext>
            </a:extLst>
          </p:cNvPr>
          <p:cNvPicPr>
            <a:picLocks noChangeAspect="1"/>
          </p:cNvPicPr>
          <p:nvPr/>
        </p:nvPicPr>
        <p:blipFill>
          <a:blip r:embed="rId3"/>
          <a:stretch>
            <a:fillRect/>
          </a:stretch>
        </p:blipFill>
        <p:spPr>
          <a:xfrm>
            <a:off x="8040710" y="3759558"/>
            <a:ext cx="3655453" cy="2279560"/>
          </a:xfrm>
          <a:prstGeom prst="rect">
            <a:avLst/>
          </a:prstGeom>
        </p:spPr>
      </p:pic>
      <p:sp>
        <p:nvSpPr>
          <p:cNvPr id="7" name="Rectangle 6">
            <a:extLst>
              <a:ext uri="{FF2B5EF4-FFF2-40B4-BE49-F238E27FC236}">
                <a16:creationId xmlns:a16="http://schemas.microsoft.com/office/drawing/2014/main" id="{A57D1BA6-71C2-C346-315F-E7909928E90F}"/>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2461518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EFA75-DE19-67A9-0803-B748DAB7A4FC}"/>
              </a:ext>
            </a:extLst>
          </p:cNvPr>
          <p:cNvSpPr>
            <a:spLocks noGrp="1"/>
          </p:cNvSpPr>
          <p:nvPr>
            <p:ph idx="1"/>
          </p:nvPr>
        </p:nvSpPr>
        <p:spPr>
          <a:xfrm>
            <a:off x="198699" y="2223032"/>
            <a:ext cx="8414152" cy="2693044"/>
          </a:xfrm>
        </p:spPr>
        <p:txBody>
          <a:bodyPr vert="horz" lIns="91440" tIns="45720" rIns="91440" bIns="45720" rtlCol="0" anchor="t">
            <a:normAutofit/>
          </a:bodyPr>
          <a:lstStyle/>
          <a:p>
            <a:pPr marL="0" indent="0">
              <a:spcBef>
                <a:spcPts val="0"/>
              </a:spcBef>
              <a:buNone/>
            </a:pPr>
            <a:r>
              <a:rPr lang="en-US" sz="2400">
                <a:solidFill>
                  <a:srgbClr val="374151"/>
                </a:solidFill>
                <a:ea typeface="+mn-lt"/>
                <a:cs typeface="+mn-lt"/>
              </a:rPr>
              <a:t>             Extraction of Relevant Information in patient                                   prescription</a:t>
            </a:r>
            <a:endParaRPr lang="en-US" sz="2400">
              <a:solidFill>
                <a:srgbClr val="374151"/>
              </a:solidFill>
              <a:ea typeface="Cambria"/>
              <a:cs typeface="Calibri"/>
            </a:endParaRPr>
          </a:p>
          <a:p>
            <a:pPr marL="0" indent="0">
              <a:buNone/>
            </a:pPr>
            <a:r>
              <a:rPr lang="en-US" sz="2800">
                <a:ea typeface="Cambria"/>
                <a:cs typeface="Calibri"/>
              </a:rPr>
              <a:t>           </a:t>
            </a:r>
            <a:endParaRPr lang="en-US" sz="2400">
              <a:solidFill>
                <a:srgbClr val="374151"/>
              </a:solidFill>
              <a:latin typeface="Cambria"/>
              <a:ea typeface="+mn-lt"/>
              <a:cs typeface="Calibri"/>
            </a:endParaRPr>
          </a:p>
          <a:p>
            <a:pPr marL="0" indent="0">
              <a:spcBef>
                <a:spcPts val="0"/>
              </a:spcBef>
              <a:buNone/>
            </a:pPr>
            <a:r>
              <a:rPr lang="en-US" sz="2400">
                <a:solidFill>
                  <a:srgbClr val="374151"/>
                </a:solidFill>
                <a:latin typeface="Cambria"/>
                <a:ea typeface="+mn-lt"/>
                <a:cs typeface="Calibri"/>
              </a:rPr>
              <a:t>                 </a:t>
            </a:r>
          </a:p>
          <a:p>
            <a:pPr marL="0" indent="0">
              <a:spcBef>
                <a:spcPts val="0"/>
              </a:spcBef>
              <a:buNone/>
            </a:pPr>
            <a:r>
              <a:rPr lang="en-US" sz="2400">
                <a:solidFill>
                  <a:srgbClr val="374151"/>
                </a:solidFill>
                <a:latin typeface="Cambria"/>
                <a:ea typeface="+mn-lt"/>
                <a:cs typeface="Calibri"/>
              </a:rPr>
              <a:t>.           Accuracy and reliability of extracted data.</a:t>
            </a:r>
          </a:p>
          <a:p>
            <a:pPr marL="0" indent="0">
              <a:buNone/>
            </a:pPr>
            <a:endParaRPr lang="en-US" sz="2800">
              <a:solidFill>
                <a:srgbClr val="000000"/>
              </a:solidFill>
              <a:latin typeface="Cambria"/>
              <a:ea typeface="+mn-lt"/>
              <a:cs typeface="Calibri"/>
            </a:endParaRPr>
          </a:p>
          <a:p>
            <a:pPr marL="0" indent="0">
              <a:spcBef>
                <a:spcPts val="0"/>
              </a:spcBef>
              <a:buNone/>
            </a:pPr>
            <a:endParaRPr lang="en-US" sz="2400">
              <a:solidFill>
                <a:srgbClr val="374151"/>
              </a:solidFill>
              <a:latin typeface="Cambria"/>
              <a:ea typeface="+mn-lt"/>
              <a:cs typeface="Calibri"/>
            </a:endParaRPr>
          </a:p>
          <a:p>
            <a:pPr marL="457200" indent="-457200">
              <a:buFont typeface="Arial"/>
              <a:buChar char="•"/>
            </a:pPr>
            <a:endParaRPr lang="en-US" sz="2800">
              <a:solidFill>
                <a:srgbClr val="000000"/>
              </a:solidFill>
              <a:latin typeface="Cambria"/>
              <a:ea typeface="+mn-lt"/>
              <a:cs typeface="Calibri"/>
            </a:endParaRPr>
          </a:p>
          <a:p>
            <a:pPr marL="457200" indent="-457200">
              <a:buFont typeface="Arial"/>
              <a:buChar char="•"/>
            </a:pPr>
            <a:endParaRPr lang="en-US" sz="2800">
              <a:ea typeface="Cambria"/>
              <a:cs typeface="Calibri"/>
            </a:endParaRPr>
          </a:p>
          <a:p>
            <a:pPr marL="0" indent="0">
              <a:buNone/>
            </a:pPr>
            <a:endParaRPr lang="en-US">
              <a:ea typeface="Cambria"/>
            </a:endParaRPr>
          </a:p>
          <a:p>
            <a:pPr marL="0" indent="0">
              <a:buNone/>
            </a:pPr>
            <a:endParaRPr lang="en-US">
              <a:ea typeface="Cambria"/>
            </a:endParaRPr>
          </a:p>
          <a:p>
            <a:pPr marL="0" indent="0">
              <a:buNone/>
            </a:pPr>
            <a:endParaRPr lang="en-US">
              <a:ea typeface="Cambria"/>
            </a:endParaRPr>
          </a:p>
          <a:p>
            <a:pPr marL="0" indent="0">
              <a:buNone/>
            </a:pPr>
            <a:endParaRPr lang="en-US" sz="2400">
              <a:ea typeface="Cambria"/>
            </a:endParaRPr>
          </a:p>
          <a:p>
            <a:pPr marL="0" indent="0">
              <a:buNone/>
            </a:pPr>
            <a:endParaRPr lang="en-US" sz="2000">
              <a:ea typeface="Cambria"/>
            </a:endParaRPr>
          </a:p>
          <a:p>
            <a:endParaRPr lang="en-US">
              <a:ea typeface="Cambria"/>
            </a:endParaRPr>
          </a:p>
        </p:txBody>
      </p:sp>
      <p:sp>
        <p:nvSpPr>
          <p:cNvPr id="9" name="Title 4">
            <a:extLst>
              <a:ext uri="{FF2B5EF4-FFF2-40B4-BE49-F238E27FC236}">
                <a16:creationId xmlns:a16="http://schemas.microsoft.com/office/drawing/2014/main" id="{5564277C-AA13-FD82-5A21-F1663E8A21E5}"/>
              </a:ext>
            </a:extLst>
          </p:cNvPr>
          <p:cNvSpPr txBox="1">
            <a:spLocks/>
          </p:cNvSpPr>
          <p:nvPr/>
        </p:nvSpPr>
        <p:spPr>
          <a:xfrm>
            <a:off x="685800" y="498676"/>
            <a:ext cx="11506200" cy="122030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tx2">
                    <a:lumMod val="50000"/>
                  </a:schemeClr>
                </a:solidFill>
              </a:rPr>
              <a:t>RESEARCH</a:t>
            </a:r>
            <a:r>
              <a:rPr lang="en-US" sz="4400" b="1">
                <a:solidFill>
                  <a:schemeClr val="tx2">
                    <a:lumMod val="50000"/>
                  </a:schemeClr>
                </a:solidFill>
              </a:rPr>
              <a:t> QUESTION</a:t>
            </a:r>
            <a:br>
              <a:rPr lang="en-US" sz="4400" b="1"/>
            </a:br>
            <a:endParaRPr lang="en-US" sz="4400" b="1">
              <a:solidFill>
                <a:schemeClr val="tx2">
                  <a:lumMod val="50000"/>
                </a:schemeClr>
              </a:solidFill>
            </a:endParaRPr>
          </a:p>
        </p:txBody>
      </p:sp>
      <p:pic>
        <p:nvPicPr>
          <p:cNvPr id="2" name="Picture 5" descr="Diagram, icon&#10;&#10;Description automatically generated">
            <a:extLst>
              <a:ext uri="{FF2B5EF4-FFF2-40B4-BE49-F238E27FC236}">
                <a16:creationId xmlns:a16="http://schemas.microsoft.com/office/drawing/2014/main" id="{00B6AE4F-9A6C-FCB3-3717-A4524071EE3C}"/>
              </a:ext>
            </a:extLst>
          </p:cNvPr>
          <p:cNvPicPr>
            <a:picLocks noChangeAspect="1"/>
          </p:cNvPicPr>
          <p:nvPr/>
        </p:nvPicPr>
        <p:blipFill>
          <a:blip r:embed="rId2"/>
          <a:stretch>
            <a:fillRect/>
          </a:stretch>
        </p:blipFill>
        <p:spPr>
          <a:xfrm>
            <a:off x="7859211" y="-2436"/>
            <a:ext cx="4334718" cy="3949910"/>
          </a:xfrm>
          <a:prstGeom prst="rect">
            <a:avLst/>
          </a:prstGeom>
        </p:spPr>
      </p:pic>
      <p:pic>
        <p:nvPicPr>
          <p:cNvPr id="6" name="Picture 6" descr="Icon&#10;&#10;Description automatically generated">
            <a:extLst>
              <a:ext uri="{FF2B5EF4-FFF2-40B4-BE49-F238E27FC236}">
                <a16:creationId xmlns:a16="http://schemas.microsoft.com/office/drawing/2014/main" id="{7E83EBA2-8BAD-B788-0AF0-A84B88104AAF}"/>
              </a:ext>
            </a:extLst>
          </p:cNvPr>
          <p:cNvPicPr>
            <a:picLocks noChangeAspect="1"/>
          </p:cNvPicPr>
          <p:nvPr/>
        </p:nvPicPr>
        <p:blipFill>
          <a:blip r:embed="rId3"/>
          <a:stretch>
            <a:fillRect/>
          </a:stretch>
        </p:blipFill>
        <p:spPr>
          <a:xfrm>
            <a:off x="506271" y="2371514"/>
            <a:ext cx="357129" cy="554019"/>
          </a:xfrm>
          <a:prstGeom prst="rect">
            <a:avLst/>
          </a:prstGeom>
        </p:spPr>
      </p:pic>
      <p:pic>
        <p:nvPicPr>
          <p:cNvPr id="5" name="Picture 6" descr="Icon&#10;&#10;Description automatically generated">
            <a:extLst>
              <a:ext uri="{FF2B5EF4-FFF2-40B4-BE49-F238E27FC236}">
                <a16:creationId xmlns:a16="http://schemas.microsoft.com/office/drawing/2014/main" id="{E48B47ED-9209-2622-A6BA-185921253CEA}"/>
              </a:ext>
            </a:extLst>
          </p:cNvPr>
          <p:cNvPicPr>
            <a:picLocks noChangeAspect="1"/>
          </p:cNvPicPr>
          <p:nvPr/>
        </p:nvPicPr>
        <p:blipFill>
          <a:blip r:embed="rId3"/>
          <a:stretch>
            <a:fillRect/>
          </a:stretch>
        </p:blipFill>
        <p:spPr>
          <a:xfrm>
            <a:off x="506271" y="3771244"/>
            <a:ext cx="357129" cy="554019"/>
          </a:xfrm>
          <a:prstGeom prst="rect">
            <a:avLst/>
          </a:prstGeom>
        </p:spPr>
      </p:pic>
      <p:sp>
        <p:nvSpPr>
          <p:cNvPr id="7" name="Rectangle 6">
            <a:extLst>
              <a:ext uri="{FF2B5EF4-FFF2-40B4-BE49-F238E27FC236}">
                <a16:creationId xmlns:a16="http://schemas.microsoft.com/office/drawing/2014/main" id="{43F1A978-742F-BC20-DE5C-3C5E790C0341}"/>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232123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5839" y="1716974"/>
            <a:ext cx="7656287" cy="4162302"/>
          </a:xfrm>
        </p:spPr>
        <p:txBody>
          <a:bodyPr vert="horz" lIns="91440" tIns="45720" rIns="91440" bIns="45720" rtlCol="0" anchor="t">
            <a:noAutofit/>
          </a:bodyPr>
          <a:lstStyle/>
          <a:p>
            <a:pPr marL="171450" indent="-171450"/>
            <a:endParaRPr lang="en-US" sz="1800">
              <a:ea typeface="+mn-lt"/>
              <a:cs typeface="+mn-lt"/>
            </a:endParaRPr>
          </a:p>
          <a:p>
            <a:pPr marL="171450" indent="-171450"/>
            <a:r>
              <a:rPr lang="en-US" sz="2400">
                <a:ea typeface="+mn-lt"/>
                <a:cs typeface="+mn-lt"/>
              </a:rPr>
              <a:t>Exploring Methods for Semantic Understanding of Extracted Prescription Data.</a:t>
            </a:r>
          </a:p>
          <a:p>
            <a:pPr marL="171450" indent="-171450"/>
            <a:endParaRPr lang="en-US" sz="2400">
              <a:ea typeface="+mn-lt"/>
              <a:cs typeface="+mn-lt"/>
            </a:endParaRPr>
          </a:p>
          <a:p>
            <a:pPr marL="171450" indent="-171450"/>
            <a:endParaRPr lang="en-US" sz="2400">
              <a:ea typeface="+mn-lt"/>
              <a:cs typeface="+mn-lt"/>
            </a:endParaRPr>
          </a:p>
          <a:p>
            <a:pPr marL="171450" indent="-171450"/>
            <a:r>
              <a:rPr lang="en-US" sz="2400">
                <a:ea typeface="+mn-lt"/>
                <a:cs typeface="+mn-lt"/>
              </a:rPr>
              <a:t>Research methods for personalizing medication and appointment reminders to suit individual patient preferences and needs.  </a:t>
            </a:r>
            <a:endParaRPr lang="en-US" sz="2400">
              <a:ea typeface="Cambria"/>
            </a:endParaRPr>
          </a:p>
          <a:p>
            <a:pPr marL="171450" indent="-171450"/>
            <a:endParaRPr lang="en-US" sz="1800">
              <a:solidFill>
                <a:srgbClr val="000000"/>
              </a:solidFill>
              <a:ea typeface="Cambria"/>
            </a:endParaRPr>
          </a:p>
        </p:txBody>
      </p:sp>
      <p:sp>
        <p:nvSpPr>
          <p:cNvPr id="9" name="Title 4">
            <a:extLst>
              <a:ext uri="{FF2B5EF4-FFF2-40B4-BE49-F238E27FC236}">
                <a16:creationId xmlns:a16="http://schemas.microsoft.com/office/drawing/2014/main" id="{3D44CBE0-7582-51FC-6145-4538A6AE83DD}"/>
              </a:ext>
            </a:extLst>
          </p:cNvPr>
          <p:cNvSpPr txBox="1">
            <a:spLocks/>
          </p:cNvSpPr>
          <p:nvPr/>
        </p:nvSpPr>
        <p:spPr>
          <a:xfrm>
            <a:off x="599941" y="561304"/>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tx2">
                    <a:lumMod val="50000"/>
                  </a:schemeClr>
                </a:solidFill>
              </a:rPr>
              <a:t>RESEARCH GAP</a:t>
            </a:r>
            <a:br>
              <a:rPr lang="en-US" sz="4400"/>
            </a:br>
            <a:endParaRPr lang="en-US" sz="4400">
              <a:solidFill>
                <a:schemeClr val="tx2">
                  <a:lumMod val="50000"/>
                </a:schemeClr>
              </a:solidFill>
            </a:endParaRPr>
          </a:p>
        </p:txBody>
      </p:sp>
      <p:pic>
        <p:nvPicPr>
          <p:cNvPr id="5" name="Picture 4" descr="Logo&#10;&#10;Description automatically generated">
            <a:extLst>
              <a:ext uri="{FF2B5EF4-FFF2-40B4-BE49-F238E27FC236}">
                <a16:creationId xmlns:a16="http://schemas.microsoft.com/office/drawing/2014/main" id="{A7EA87A5-F6F4-6341-A656-A6F50CD15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593" y="-173274"/>
            <a:ext cx="2286000" cy="2286000"/>
          </a:xfrm>
          <a:prstGeom prst="rect">
            <a:avLst/>
          </a:prstGeom>
        </p:spPr>
      </p:pic>
      <p:pic>
        <p:nvPicPr>
          <p:cNvPr id="4" name="Picture 10" descr="A picture containing cup, coffee cup&#10;&#10;Description automatically generated">
            <a:extLst>
              <a:ext uri="{FF2B5EF4-FFF2-40B4-BE49-F238E27FC236}">
                <a16:creationId xmlns:a16="http://schemas.microsoft.com/office/drawing/2014/main" id="{B0CD14CC-9B86-FDAA-BB00-BD9CC32DF68B}"/>
              </a:ext>
            </a:extLst>
          </p:cNvPr>
          <p:cNvPicPr>
            <a:picLocks noChangeAspect="1"/>
          </p:cNvPicPr>
          <p:nvPr/>
        </p:nvPicPr>
        <p:blipFill>
          <a:blip r:embed="rId3"/>
          <a:stretch>
            <a:fillRect/>
          </a:stretch>
        </p:blipFill>
        <p:spPr>
          <a:xfrm>
            <a:off x="7801743" y="2116100"/>
            <a:ext cx="4041819" cy="3002655"/>
          </a:xfrm>
          <a:prstGeom prst="ellipse">
            <a:avLst/>
          </a:prstGeom>
          <a:ln>
            <a:noFill/>
          </a:ln>
          <a:effectLst>
            <a:softEdge rad="112500"/>
          </a:effectLst>
        </p:spPr>
      </p:pic>
      <p:sp>
        <p:nvSpPr>
          <p:cNvPr id="10" name="Rectangle 9">
            <a:extLst>
              <a:ext uri="{FF2B5EF4-FFF2-40B4-BE49-F238E27FC236}">
                <a16:creationId xmlns:a16="http://schemas.microsoft.com/office/drawing/2014/main" id="{E3D2E77D-88A5-8650-0EB9-5F789EA0F584}"/>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1366355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35E8883F-180F-41FF-B53F-EF49BD9568CA}"/>
              </a:ext>
            </a:extLst>
          </p:cNvPr>
          <p:cNvSpPr txBox="1">
            <a:spLocks/>
          </p:cNvSpPr>
          <p:nvPr/>
        </p:nvSpPr>
        <p:spPr>
          <a:xfrm>
            <a:off x="685800" y="152400"/>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tx2">
                    <a:lumMod val="50000"/>
                  </a:schemeClr>
                </a:solidFill>
              </a:rPr>
              <a:t>MAIN OBJECTIVE</a:t>
            </a:r>
          </a:p>
        </p:txBody>
      </p:sp>
      <p:sp>
        <p:nvSpPr>
          <p:cNvPr id="3" name="Content Placeholder 5">
            <a:extLst>
              <a:ext uri="{FF2B5EF4-FFF2-40B4-BE49-F238E27FC236}">
                <a16:creationId xmlns:a16="http://schemas.microsoft.com/office/drawing/2014/main" id="{3D35C333-7E16-766A-0B35-A92FB9A569EF}"/>
              </a:ext>
            </a:extLst>
          </p:cNvPr>
          <p:cNvSpPr>
            <a:spLocks noGrp="1"/>
          </p:cNvSpPr>
          <p:nvPr/>
        </p:nvSpPr>
        <p:spPr>
          <a:xfrm>
            <a:off x="495300" y="2082503"/>
            <a:ext cx="7397474" cy="350520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Extract patient prescription data using </a:t>
            </a:r>
            <a:r>
              <a:rPr lang="en-US" sz="2800" err="1"/>
              <a:t>easyOCR</a:t>
            </a:r>
            <a:r>
              <a:rPr lang="en-US" sz="2800"/>
              <a:t>.</a:t>
            </a:r>
            <a:endParaRPr lang="en-US"/>
          </a:p>
          <a:p>
            <a:endParaRPr lang="en-US" sz="2800"/>
          </a:p>
          <a:p>
            <a:r>
              <a:rPr lang="en-US" sz="2800"/>
              <a:t>Use that information to set reminders.</a:t>
            </a:r>
            <a:endParaRPr lang="en-US" sz="2800">
              <a:ea typeface="Cambria"/>
            </a:endParaRPr>
          </a:p>
          <a:p>
            <a:endParaRPr lang="en-US" sz="2800">
              <a:ea typeface="Cambria"/>
            </a:endParaRPr>
          </a:p>
          <a:p>
            <a:endParaRPr lang="en-US" sz="2800">
              <a:ea typeface="Cambria"/>
            </a:endParaRPr>
          </a:p>
        </p:txBody>
      </p:sp>
      <p:pic>
        <p:nvPicPr>
          <p:cNvPr id="5" name="Picture 4" descr="A picture containing icon&#10;&#10;Description automatically generated">
            <a:extLst>
              <a:ext uri="{FF2B5EF4-FFF2-40B4-BE49-F238E27FC236}">
                <a16:creationId xmlns:a16="http://schemas.microsoft.com/office/drawing/2014/main" id="{B8A5F3E8-F092-DF1E-2343-B79DB95C6F08}"/>
              </a:ext>
            </a:extLst>
          </p:cNvPr>
          <p:cNvPicPr>
            <a:picLocks noChangeAspect="1"/>
          </p:cNvPicPr>
          <p:nvPr/>
        </p:nvPicPr>
        <p:blipFill>
          <a:blip r:embed="rId2"/>
          <a:stretch>
            <a:fillRect/>
          </a:stretch>
        </p:blipFill>
        <p:spPr>
          <a:xfrm>
            <a:off x="8034337" y="1865047"/>
            <a:ext cx="3933824" cy="3620860"/>
          </a:xfrm>
          <a:prstGeom prst="rect">
            <a:avLst/>
          </a:prstGeom>
        </p:spPr>
      </p:pic>
      <p:pic>
        <p:nvPicPr>
          <p:cNvPr id="6" name="Picture 5" descr="Logo&#10;&#10;Description automatically generated">
            <a:extLst>
              <a:ext uri="{FF2B5EF4-FFF2-40B4-BE49-F238E27FC236}">
                <a16:creationId xmlns:a16="http://schemas.microsoft.com/office/drawing/2014/main" id="{AB96F4AE-3432-ED6D-90C7-194F746BB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141959"/>
            <a:ext cx="2286000" cy="2286000"/>
          </a:xfrm>
          <a:prstGeom prst="rect">
            <a:avLst/>
          </a:prstGeom>
        </p:spPr>
      </p:pic>
      <p:sp>
        <p:nvSpPr>
          <p:cNvPr id="7" name="Rectangle 6">
            <a:extLst>
              <a:ext uri="{FF2B5EF4-FFF2-40B4-BE49-F238E27FC236}">
                <a16:creationId xmlns:a16="http://schemas.microsoft.com/office/drawing/2014/main" id="{0C45AE09-FB87-7D4C-FDC2-0D72C31A11A0}"/>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443848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35E8883F-180F-41FF-B53F-EF49BD9568CA}"/>
              </a:ext>
            </a:extLst>
          </p:cNvPr>
          <p:cNvSpPr txBox="1">
            <a:spLocks/>
          </p:cNvSpPr>
          <p:nvPr/>
        </p:nvSpPr>
        <p:spPr>
          <a:xfrm>
            <a:off x="685800" y="152400"/>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tx2">
                    <a:lumMod val="50000"/>
                  </a:schemeClr>
                </a:solidFill>
              </a:rPr>
              <a:t>SUB OBJECTIVE</a:t>
            </a:r>
          </a:p>
        </p:txBody>
      </p:sp>
      <p:sp>
        <p:nvSpPr>
          <p:cNvPr id="3" name="Content Placeholder 5">
            <a:extLst>
              <a:ext uri="{FF2B5EF4-FFF2-40B4-BE49-F238E27FC236}">
                <a16:creationId xmlns:a16="http://schemas.microsoft.com/office/drawing/2014/main" id="{3D35C333-7E16-766A-0B35-A92FB9A569EF}"/>
              </a:ext>
            </a:extLst>
          </p:cNvPr>
          <p:cNvSpPr>
            <a:spLocks noGrp="1"/>
          </p:cNvSpPr>
          <p:nvPr/>
        </p:nvSpPr>
        <p:spPr>
          <a:xfrm>
            <a:off x="485140" y="1899920"/>
            <a:ext cx="6667787" cy="4430559"/>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ea typeface="Cambria"/>
              </a:rPr>
              <a:t>Show the extracted data for gain information.</a:t>
            </a:r>
            <a:endParaRPr lang="en-US"/>
          </a:p>
          <a:p>
            <a:pPr marL="0" indent="0">
              <a:buNone/>
            </a:pPr>
            <a:endParaRPr lang="en-US" sz="2800">
              <a:ea typeface="Cambria"/>
            </a:endParaRPr>
          </a:p>
          <a:p>
            <a:r>
              <a:rPr lang="en-US" sz="2800">
                <a:ea typeface="Cambria"/>
              </a:rPr>
              <a:t>Edit and set different reminders using those extracted data.</a:t>
            </a:r>
          </a:p>
          <a:p>
            <a:endParaRPr lang="en-US" sz="2800">
              <a:ea typeface="Cambria"/>
            </a:endParaRPr>
          </a:p>
          <a:p>
            <a:endParaRPr lang="en-US" sz="2800">
              <a:ea typeface="Cambria"/>
            </a:endParaRPr>
          </a:p>
          <a:p>
            <a:endParaRPr lang="en-US" sz="2800">
              <a:ea typeface="Cambria"/>
            </a:endParaRPr>
          </a:p>
          <a:p>
            <a:endParaRPr lang="en-US" sz="2800">
              <a:ea typeface="Cambria"/>
            </a:endParaRPr>
          </a:p>
          <a:p>
            <a:endParaRPr lang="en-US" sz="2800">
              <a:ea typeface="Cambria"/>
            </a:endParaRPr>
          </a:p>
        </p:txBody>
      </p:sp>
      <p:pic>
        <p:nvPicPr>
          <p:cNvPr id="5" name="Picture 2" descr="A picture containing calendar&#10;&#10;Description automatically generated">
            <a:extLst>
              <a:ext uri="{FF2B5EF4-FFF2-40B4-BE49-F238E27FC236}">
                <a16:creationId xmlns:a16="http://schemas.microsoft.com/office/drawing/2014/main" id="{EB0069D3-F8A6-F6B0-9D8F-C50DF8825CCC}"/>
              </a:ext>
            </a:extLst>
          </p:cNvPr>
          <p:cNvPicPr>
            <a:picLocks noGrp="1" noChangeAspect="1"/>
          </p:cNvPicPr>
          <p:nvPr>
            <p:ph idx="1"/>
          </p:nvPr>
        </p:nvPicPr>
        <p:blipFill>
          <a:blip r:embed="rId2"/>
          <a:stretch>
            <a:fillRect/>
          </a:stretch>
        </p:blipFill>
        <p:spPr>
          <a:xfrm>
            <a:off x="7155123" y="2018622"/>
            <a:ext cx="4751190" cy="2810934"/>
          </a:xfrm>
        </p:spPr>
      </p:pic>
      <p:pic>
        <p:nvPicPr>
          <p:cNvPr id="6" name="Picture 5" descr="Logo&#10;&#10;Description automatically generated">
            <a:extLst>
              <a:ext uri="{FF2B5EF4-FFF2-40B4-BE49-F238E27FC236}">
                <a16:creationId xmlns:a16="http://schemas.microsoft.com/office/drawing/2014/main" id="{1EDBE419-9FB7-59AE-8227-50CF0DA17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141959"/>
            <a:ext cx="2286000" cy="2286000"/>
          </a:xfrm>
          <a:prstGeom prst="rect">
            <a:avLst/>
          </a:prstGeom>
        </p:spPr>
      </p:pic>
      <p:sp>
        <p:nvSpPr>
          <p:cNvPr id="7" name="Rectangle 6">
            <a:extLst>
              <a:ext uri="{FF2B5EF4-FFF2-40B4-BE49-F238E27FC236}">
                <a16:creationId xmlns:a16="http://schemas.microsoft.com/office/drawing/2014/main" id="{F44DED75-D3A6-D7A3-52FF-07205E15758A}"/>
              </a:ext>
            </a:extLst>
          </p:cNvPr>
          <p:cNvSpPr/>
          <p:nvPr/>
        </p:nvSpPr>
        <p:spPr>
          <a:xfrm>
            <a:off x="2782688" y="663239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2848939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EC3A1D-9449-FF4C-C542-4857D1113DB3}"/>
              </a:ext>
            </a:extLst>
          </p:cNvPr>
          <p:cNvSpPr>
            <a:spLocks noGrp="1"/>
          </p:cNvSpPr>
          <p:nvPr>
            <p:ph idx="1"/>
          </p:nvPr>
        </p:nvSpPr>
        <p:spPr>
          <a:xfrm>
            <a:off x="304800" y="222850"/>
            <a:ext cx="11684000" cy="6101750"/>
          </a:xfrm>
        </p:spPr>
        <p:txBody>
          <a:bodyPr vert="horz" lIns="91440" tIns="45720" rIns="91440" bIns="45720" rtlCol="0" anchor="t">
            <a:normAutofit/>
          </a:bodyPr>
          <a:lstStyle/>
          <a:p>
            <a:pPr marL="0" indent="0">
              <a:buNone/>
            </a:pPr>
            <a:r>
              <a:rPr lang="en-US" sz="4000" b="1">
                <a:solidFill>
                  <a:schemeClr val="tx2">
                    <a:lumMod val="50000"/>
                  </a:schemeClr>
                </a:solidFill>
                <a:latin typeface="Cambria"/>
                <a:ea typeface="+mn-lt"/>
                <a:cs typeface="Arial"/>
              </a:rPr>
              <a:t>MACHINE LEARNING PART</a:t>
            </a:r>
            <a:r>
              <a:rPr lang="en-US">
                <a:latin typeface="Cambria"/>
                <a:ea typeface="+mn-lt"/>
                <a:cs typeface="Arial"/>
              </a:rPr>
              <a:t> </a:t>
            </a:r>
            <a:r>
              <a:rPr lang="en-US">
                <a:solidFill>
                  <a:schemeClr val="accent1"/>
                </a:solidFill>
                <a:latin typeface="Cambria"/>
                <a:ea typeface="+mn-lt"/>
                <a:cs typeface="Arial"/>
              </a:rPr>
              <a:t>- Completed</a:t>
            </a:r>
            <a:endParaRPr lang="en-US" sz="2800">
              <a:solidFill>
                <a:schemeClr val="accent1"/>
              </a:solidFill>
              <a:latin typeface="Cambria"/>
              <a:ea typeface="+mn-lt"/>
              <a:cs typeface="Arial"/>
            </a:endParaRPr>
          </a:p>
          <a:p>
            <a:pPr marL="0" indent="0">
              <a:buNone/>
            </a:pPr>
            <a:r>
              <a:rPr lang="en-US" sz="3600">
                <a:latin typeface="Cambria"/>
                <a:ea typeface="+mn-lt"/>
                <a:cs typeface="Arial"/>
              </a:rPr>
              <a:t>   Current</a:t>
            </a:r>
            <a:r>
              <a:rPr lang="en-US" sz="3600">
                <a:ea typeface="+mn-lt"/>
                <a:cs typeface="+mn-lt"/>
              </a:rPr>
              <a:t> progress (100%)</a:t>
            </a:r>
            <a:r>
              <a:rPr lang="en-US">
                <a:ea typeface="+mn-lt"/>
                <a:cs typeface="+mn-lt"/>
              </a:rPr>
              <a:t> </a:t>
            </a:r>
            <a:endParaRPr lang="en-US" sz="2800">
              <a:solidFill>
                <a:srgbClr val="0F6FC6"/>
              </a:solidFill>
              <a:ea typeface="+mn-lt"/>
              <a:cs typeface="+mn-lt"/>
            </a:endParaRPr>
          </a:p>
          <a:p>
            <a:pPr marL="0" indent="0">
              <a:buNone/>
            </a:pPr>
            <a:endParaRPr lang="en-US" sz="4000">
              <a:solidFill>
                <a:srgbClr val="000000"/>
              </a:solidFill>
              <a:ea typeface="+mn-lt"/>
              <a:cs typeface="+mn-lt"/>
            </a:endParaRPr>
          </a:p>
        </p:txBody>
      </p:sp>
      <p:pic>
        <p:nvPicPr>
          <p:cNvPr id="2" name="Picture 1" descr="A screenshot of a computer&#10;&#10;Description automatically generated">
            <a:extLst>
              <a:ext uri="{FF2B5EF4-FFF2-40B4-BE49-F238E27FC236}">
                <a16:creationId xmlns:a16="http://schemas.microsoft.com/office/drawing/2014/main" id="{7B0E6101-8835-F907-520F-5BAFF9A1358B}"/>
              </a:ext>
            </a:extLst>
          </p:cNvPr>
          <p:cNvPicPr>
            <a:picLocks noChangeAspect="1"/>
          </p:cNvPicPr>
          <p:nvPr/>
        </p:nvPicPr>
        <p:blipFill>
          <a:blip r:embed="rId2"/>
          <a:stretch>
            <a:fillRect/>
          </a:stretch>
        </p:blipFill>
        <p:spPr>
          <a:xfrm>
            <a:off x="390336" y="1984566"/>
            <a:ext cx="5411514" cy="399295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2970275D-740D-6CE7-695E-7C651C69BAEA}"/>
              </a:ext>
            </a:extLst>
          </p:cNvPr>
          <p:cNvPicPr>
            <a:picLocks noChangeAspect="1"/>
          </p:cNvPicPr>
          <p:nvPr/>
        </p:nvPicPr>
        <p:blipFill>
          <a:blip r:embed="rId3"/>
          <a:stretch>
            <a:fillRect/>
          </a:stretch>
        </p:blipFill>
        <p:spPr>
          <a:xfrm>
            <a:off x="5956364" y="1990646"/>
            <a:ext cx="5973652" cy="3986379"/>
          </a:xfrm>
          <a:prstGeom prst="rect">
            <a:avLst/>
          </a:prstGeom>
        </p:spPr>
      </p:pic>
      <p:sp>
        <p:nvSpPr>
          <p:cNvPr id="11" name="Rectangle 10">
            <a:extLst>
              <a:ext uri="{FF2B5EF4-FFF2-40B4-BE49-F238E27FC236}">
                <a16:creationId xmlns:a16="http://schemas.microsoft.com/office/drawing/2014/main" id="{403DCF45-F195-8D3A-D1CD-9573F0912179}"/>
              </a:ext>
            </a:extLst>
          </p:cNvPr>
          <p:cNvSpPr/>
          <p:nvPr/>
        </p:nvSpPr>
        <p:spPr>
          <a:xfrm>
            <a:off x="2750491" y="663239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2954616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Logo&#10;&#10;Description automatically generated">
            <a:extLst>
              <a:ext uri="{FF2B5EF4-FFF2-40B4-BE49-F238E27FC236}">
                <a16:creationId xmlns:a16="http://schemas.microsoft.com/office/drawing/2014/main" id="{6DF8B0C7-0D49-B323-80EE-3CB821FA2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414" y="-183712"/>
            <a:ext cx="2286000" cy="2286000"/>
          </a:xfrm>
          <a:prstGeom prst="rect">
            <a:avLst/>
          </a:prstGeom>
        </p:spPr>
      </p:pic>
      <p:pic>
        <p:nvPicPr>
          <p:cNvPr id="20" name="Picture 8" descr="A picture containing text, person, computer, computer&#10;&#10;Description automatically generated">
            <a:extLst>
              <a:ext uri="{FF2B5EF4-FFF2-40B4-BE49-F238E27FC236}">
                <a16:creationId xmlns:a16="http://schemas.microsoft.com/office/drawing/2014/main" id="{F1681237-8091-318B-4FC9-84463BEC5EFA}"/>
              </a:ext>
            </a:extLst>
          </p:cNvPr>
          <p:cNvPicPr>
            <a:picLocks noChangeAspect="1"/>
          </p:cNvPicPr>
          <p:nvPr/>
        </p:nvPicPr>
        <p:blipFill>
          <a:blip r:embed="rId3"/>
          <a:stretch>
            <a:fillRect/>
          </a:stretch>
        </p:blipFill>
        <p:spPr>
          <a:xfrm>
            <a:off x="337554" y="2200881"/>
            <a:ext cx="5624090" cy="3357291"/>
          </a:xfrm>
          <a:prstGeom prst="rect">
            <a:avLst/>
          </a:prstGeom>
        </p:spPr>
      </p:pic>
      <p:sp>
        <p:nvSpPr>
          <p:cNvPr id="23" name="Title 1">
            <a:extLst>
              <a:ext uri="{FF2B5EF4-FFF2-40B4-BE49-F238E27FC236}">
                <a16:creationId xmlns:a16="http://schemas.microsoft.com/office/drawing/2014/main" id="{39D99461-A2DC-9510-3DBB-72E8871B5E2F}"/>
              </a:ext>
            </a:extLst>
          </p:cNvPr>
          <p:cNvSpPr txBox="1">
            <a:spLocks/>
          </p:cNvSpPr>
          <p:nvPr/>
        </p:nvSpPr>
        <p:spPr>
          <a:xfrm>
            <a:off x="6940296" y="1137920"/>
            <a:ext cx="4343400" cy="192938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lnSpc>
                <a:spcPct val="90000"/>
              </a:lnSpc>
            </a:pPr>
            <a:r>
              <a:rPr lang="en-US" sz="4800" b="1">
                <a:latin typeface="Cambria"/>
                <a:ea typeface="Cambria"/>
                <a:cs typeface="+mj-cs"/>
              </a:rPr>
              <a:t>Group Details</a:t>
            </a:r>
          </a:p>
        </p:txBody>
      </p:sp>
      <p:sp>
        <p:nvSpPr>
          <p:cNvPr id="29" name="Title 1">
            <a:extLst>
              <a:ext uri="{FF2B5EF4-FFF2-40B4-BE49-F238E27FC236}">
                <a16:creationId xmlns:a16="http://schemas.microsoft.com/office/drawing/2014/main" id="{819D1A96-5A8F-32D5-0633-C9AA507DBF2B}"/>
              </a:ext>
            </a:extLst>
          </p:cNvPr>
          <p:cNvSpPr txBox="1">
            <a:spLocks/>
          </p:cNvSpPr>
          <p:nvPr/>
        </p:nvSpPr>
        <p:spPr>
          <a:xfrm>
            <a:off x="165998" y="740027"/>
            <a:ext cx="6989239" cy="19502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457200" indent="-228600" algn="l">
              <a:lnSpc>
                <a:spcPct val="90000"/>
              </a:lnSpc>
              <a:spcAft>
                <a:spcPts val="600"/>
              </a:spcAft>
              <a:buFont typeface="Arial" panose="020B0604020202020204" pitchFamily="34" charset="0"/>
              <a:buChar char="•"/>
            </a:pPr>
            <a:r>
              <a:rPr lang="en-US" sz="1800" b="1">
                <a:latin typeface="+mn-lt"/>
                <a:ea typeface="+mn-ea"/>
                <a:cs typeface="+mn-cs"/>
              </a:rPr>
              <a:t>Supervisor                       – Ms. Lokesha Weerasinghe    </a:t>
            </a:r>
            <a:endParaRPr lang="en-US" sz="1800" b="1">
              <a:latin typeface="+mn-lt"/>
              <a:ea typeface="Cambria"/>
              <a:cs typeface="+mn-cs"/>
            </a:endParaRPr>
          </a:p>
          <a:p>
            <a:pPr marL="457200" indent="-228600" algn="l">
              <a:lnSpc>
                <a:spcPct val="90000"/>
              </a:lnSpc>
              <a:spcAft>
                <a:spcPts val="600"/>
              </a:spcAft>
              <a:buFont typeface="Arial" panose="020B0604020202020204" pitchFamily="34" charset="0"/>
              <a:buChar char="•"/>
            </a:pPr>
            <a:r>
              <a:rPr lang="en-US" sz="1800" b="1">
                <a:latin typeface="+mn-lt"/>
                <a:ea typeface="+mn-ea"/>
                <a:cs typeface="+mn-cs"/>
              </a:rPr>
              <a:t>Co-Supervisor                – Ms. </a:t>
            </a:r>
            <a:r>
              <a:rPr lang="en-US" sz="1800" b="1" err="1">
                <a:latin typeface="+mn-lt"/>
                <a:ea typeface="+mn-ea"/>
                <a:cs typeface="+mn-cs"/>
              </a:rPr>
              <a:t>Thamali</a:t>
            </a:r>
            <a:r>
              <a:rPr lang="en-US" sz="1800" b="1">
                <a:latin typeface="+mn-lt"/>
                <a:ea typeface="+mn-ea"/>
                <a:cs typeface="+mn-cs"/>
              </a:rPr>
              <a:t> Dassanayake</a:t>
            </a:r>
            <a:endParaRPr lang="en-US" sz="1800" b="1">
              <a:latin typeface="+mn-lt"/>
              <a:ea typeface="Cambria"/>
              <a:cs typeface="+mn-cs"/>
            </a:endParaRPr>
          </a:p>
          <a:p>
            <a:pPr marL="457200" indent="-228600" algn="l">
              <a:lnSpc>
                <a:spcPct val="90000"/>
              </a:lnSpc>
              <a:spcAft>
                <a:spcPts val="600"/>
              </a:spcAft>
              <a:buFont typeface="Arial" panose="020B0604020202020204" pitchFamily="34" charset="0"/>
              <a:buChar char="•"/>
            </a:pPr>
            <a:r>
              <a:rPr lang="en-US" sz="1800" b="1">
                <a:latin typeface="+mn-lt"/>
                <a:ea typeface="Cambria"/>
                <a:cs typeface="+mn-cs"/>
              </a:rPr>
              <a:t>External – Supervisor -  Dr. Mallika </a:t>
            </a:r>
            <a:r>
              <a:rPr lang="en-US" sz="1800" b="1" err="1">
                <a:latin typeface="+mn-lt"/>
                <a:ea typeface="Cambria"/>
                <a:cs typeface="+mn-cs"/>
              </a:rPr>
              <a:t>Hewawitharana</a:t>
            </a:r>
          </a:p>
          <a:p>
            <a:pPr marL="457200" indent="-228600" algn="l">
              <a:lnSpc>
                <a:spcPct val="90000"/>
              </a:lnSpc>
              <a:spcAft>
                <a:spcPts val="600"/>
              </a:spcAft>
              <a:buFont typeface="Arial" panose="020B0604020202020204" pitchFamily="34" charset="0"/>
              <a:buChar char="•"/>
            </a:pPr>
            <a:endParaRPr lang="en-US" sz="1800" b="1">
              <a:latin typeface="+mn-lt"/>
              <a:ea typeface="Cambria"/>
              <a:cs typeface="+mn-cs"/>
            </a:endParaRPr>
          </a:p>
        </p:txBody>
      </p:sp>
      <p:graphicFrame>
        <p:nvGraphicFramePr>
          <p:cNvPr id="31" name="Table 7">
            <a:extLst>
              <a:ext uri="{FF2B5EF4-FFF2-40B4-BE49-F238E27FC236}">
                <a16:creationId xmlns:a16="http://schemas.microsoft.com/office/drawing/2014/main" id="{4D965103-7850-B820-1229-577F0F59FE5B}"/>
              </a:ext>
            </a:extLst>
          </p:cNvPr>
          <p:cNvGraphicFramePr>
            <a:graphicFrameLocks noGrp="1"/>
          </p:cNvGraphicFramePr>
          <p:nvPr>
            <p:extLst>
              <p:ext uri="{D42A27DB-BD31-4B8C-83A1-F6EECF244321}">
                <p14:modId xmlns:p14="http://schemas.microsoft.com/office/powerpoint/2010/main" val="3856006741"/>
              </p:ext>
            </p:extLst>
          </p:nvPr>
        </p:nvGraphicFramePr>
        <p:xfrm>
          <a:off x="6203696" y="2920425"/>
          <a:ext cx="5468112" cy="3017659"/>
        </p:xfrm>
        <a:graphic>
          <a:graphicData uri="http://schemas.openxmlformats.org/drawingml/2006/table">
            <a:tbl>
              <a:tblPr firstRow="1" bandRow="1">
                <a:noFill/>
                <a:tableStyleId>{2D5ABB26-0587-4C30-8999-92F81FD0307C}</a:tableStyleId>
              </a:tblPr>
              <a:tblGrid>
                <a:gridCol w="3133786">
                  <a:extLst>
                    <a:ext uri="{9D8B030D-6E8A-4147-A177-3AD203B41FA5}">
                      <a16:colId xmlns:a16="http://schemas.microsoft.com/office/drawing/2014/main" val="3505391568"/>
                    </a:ext>
                  </a:extLst>
                </a:gridCol>
                <a:gridCol w="2334326">
                  <a:extLst>
                    <a:ext uri="{9D8B030D-6E8A-4147-A177-3AD203B41FA5}">
                      <a16:colId xmlns:a16="http://schemas.microsoft.com/office/drawing/2014/main" val="1172103532"/>
                    </a:ext>
                  </a:extLst>
                </a:gridCol>
              </a:tblGrid>
              <a:tr h="679567">
                <a:tc>
                  <a:txBody>
                    <a:bodyPr/>
                    <a:lstStyle/>
                    <a:p>
                      <a:pPr algn="ctr"/>
                      <a:r>
                        <a:rPr lang="en-US" sz="2500" b="1" cap="none" spc="0">
                          <a:solidFill>
                            <a:schemeClr val="tx1"/>
                          </a:solidFill>
                        </a:rPr>
                        <a:t>STUDENT NAME</a:t>
                      </a:r>
                    </a:p>
                  </a:txBody>
                  <a:tcPr marL="99796" marR="142566" marT="28513" marB="213850" anchor="b">
                    <a:lnL w="12700" cmpd="sng">
                      <a:noFill/>
                    </a:lnL>
                    <a:lnR w="12700" cmpd="sng">
                      <a:noFill/>
                    </a:lnR>
                    <a:lnT w="9525" cap="flat" cmpd="sng" algn="ctr">
                      <a:noFill/>
                      <a:prstDash val="solid"/>
                    </a:lnT>
                    <a:lnB w="38100" cmpd="sng">
                      <a:noFill/>
                    </a:lnB>
                    <a:noFill/>
                  </a:tcPr>
                </a:tc>
                <a:tc>
                  <a:txBody>
                    <a:bodyPr/>
                    <a:lstStyle/>
                    <a:p>
                      <a:pPr algn="ctr"/>
                      <a:r>
                        <a:rPr lang="en-US" sz="2500" b="1" cap="none" spc="0">
                          <a:solidFill>
                            <a:schemeClr val="tx1"/>
                          </a:solidFill>
                        </a:rPr>
                        <a:t>STUDENT ID</a:t>
                      </a:r>
                    </a:p>
                  </a:txBody>
                  <a:tcPr marL="99796" marR="142566" marT="28513" marB="213850"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590107533"/>
                  </a:ext>
                </a:extLst>
              </a:tr>
              <a:tr h="584523">
                <a:tc>
                  <a:txBody>
                    <a:bodyPr/>
                    <a:lstStyle/>
                    <a:p>
                      <a:pPr algn="ctr"/>
                      <a:r>
                        <a:rPr lang="en-US" sz="1900" cap="none" spc="0" err="1">
                          <a:solidFill>
                            <a:schemeClr val="tx1"/>
                          </a:solidFill>
                        </a:rPr>
                        <a:t>Wickramarathma</a:t>
                      </a:r>
                      <a:r>
                        <a:rPr lang="en-US" sz="1900" cap="none" spc="0">
                          <a:solidFill>
                            <a:schemeClr val="tx1"/>
                          </a:solidFill>
                        </a:rPr>
                        <a:t> D.G.N.L</a:t>
                      </a:r>
                    </a:p>
                  </a:txBody>
                  <a:tcPr marL="99796" marR="142566" marT="28513" marB="213850">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ctr"/>
                      <a:r>
                        <a:rPr lang="en-US" sz="1900" cap="none" spc="0">
                          <a:solidFill>
                            <a:schemeClr val="tx1"/>
                          </a:solidFill>
                        </a:rPr>
                        <a:t>IT20154158</a:t>
                      </a:r>
                    </a:p>
                  </a:txBody>
                  <a:tcPr marL="99796" marR="142566" marT="28513" marB="213850">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573175580"/>
                  </a:ext>
                </a:extLst>
              </a:tr>
              <a:tr h="584523">
                <a:tc>
                  <a:txBody>
                    <a:bodyPr/>
                    <a:lstStyle/>
                    <a:p>
                      <a:pPr algn="ctr"/>
                      <a:r>
                        <a:rPr lang="en-US" sz="1900" cap="none" spc="0">
                          <a:solidFill>
                            <a:schemeClr val="tx1"/>
                          </a:solidFill>
                        </a:rPr>
                        <a:t>Nanayakkara V.G</a:t>
                      </a:r>
                    </a:p>
                  </a:txBody>
                  <a:tcPr marL="99796" marR="142566" marT="28513" marB="213850">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US" sz="1900" cap="none" spc="0">
                          <a:solidFill>
                            <a:schemeClr val="tx1"/>
                          </a:solidFill>
                        </a:rPr>
                        <a:t>IT20159580</a:t>
                      </a:r>
                    </a:p>
                  </a:txBody>
                  <a:tcPr marL="99796" marR="142566" marT="28513" marB="213850">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76409246"/>
                  </a:ext>
                </a:extLst>
              </a:tr>
              <a:tr h="584523">
                <a:tc>
                  <a:txBody>
                    <a:bodyPr/>
                    <a:lstStyle/>
                    <a:p>
                      <a:pPr algn="ctr"/>
                      <a:r>
                        <a:rPr lang="en-US" sz="1900" cap="none" spc="0">
                          <a:solidFill>
                            <a:schemeClr val="tx1"/>
                          </a:solidFill>
                        </a:rPr>
                        <a:t>Bandaranayake V.R.W</a:t>
                      </a:r>
                    </a:p>
                  </a:txBody>
                  <a:tcPr marL="99796" marR="142566" marT="28513" marB="213850">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ctr"/>
                      <a:r>
                        <a:rPr lang="en-US" sz="1900" cap="none" spc="0">
                          <a:solidFill>
                            <a:schemeClr val="tx1"/>
                          </a:solidFill>
                        </a:rPr>
                        <a:t>IT20232290</a:t>
                      </a:r>
                    </a:p>
                  </a:txBody>
                  <a:tcPr marL="99796" marR="142566" marT="28513" marB="213850">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479952330"/>
                  </a:ext>
                </a:extLst>
              </a:tr>
              <a:tr h="584523">
                <a:tc>
                  <a:txBody>
                    <a:bodyPr/>
                    <a:lstStyle/>
                    <a:p>
                      <a:pPr algn="ctr"/>
                      <a:r>
                        <a:rPr lang="en-US" sz="1900" cap="none" spc="0">
                          <a:solidFill>
                            <a:schemeClr val="tx1"/>
                          </a:solidFill>
                        </a:rPr>
                        <a:t>Alahakoon D.Y.R</a:t>
                      </a:r>
                    </a:p>
                  </a:txBody>
                  <a:tcPr marL="99796" marR="142566" marT="28513" marB="213850">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US" sz="1900" cap="none" spc="0">
                          <a:solidFill>
                            <a:schemeClr val="tx1"/>
                          </a:solidFill>
                        </a:rPr>
                        <a:t>IT20129026</a:t>
                      </a:r>
                    </a:p>
                  </a:txBody>
                  <a:tcPr marL="99796" marR="142566" marT="28513" marB="213850">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39796973"/>
                  </a:ext>
                </a:extLst>
              </a:tr>
            </a:tbl>
          </a:graphicData>
        </a:graphic>
      </p:graphicFrame>
    </p:spTree>
    <p:extLst>
      <p:ext uri="{BB962C8B-B14F-4D97-AF65-F5344CB8AC3E}">
        <p14:creationId xmlns:p14="http://schemas.microsoft.com/office/powerpoint/2010/main" val="415095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62847-7DD8-BCBA-FD6A-E3328CE176C4}"/>
              </a:ext>
            </a:extLst>
          </p:cNvPr>
          <p:cNvSpPr>
            <a:spLocks noGrp="1"/>
          </p:cNvSpPr>
          <p:nvPr>
            <p:ph idx="1"/>
          </p:nvPr>
        </p:nvSpPr>
        <p:spPr>
          <a:xfrm>
            <a:off x="255319" y="196876"/>
            <a:ext cx="11684000" cy="5181600"/>
          </a:xfrm>
        </p:spPr>
        <p:txBody>
          <a:bodyPr vert="horz" lIns="91440" tIns="45720" rIns="91440" bIns="45720" rtlCol="0" anchor="t">
            <a:normAutofit/>
          </a:bodyPr>
          <a:lstStyle/>
          <a:p>
            <a:pPr marL="0" indent="0">
              <a:buNone/>
            </a:pPr>
            <a:r>
              <a:rPr lang="en-US" sz="3600" b="1">
                <a:solidFill>
                  <a:schemeClr val="tx2">
                    <a:lumMod val="50000"/>
                  </a:schemeClr>
                </a:solidFill>
                <a:ea typeface="+mn-lt"/>
                <a:cs typeface="+mn-lt"/>
              </a:rPr>
              <a:t>MOBILE APPLICATION FRONT-END DEVELOPMENT</a:t>
            </a:r>
            <a:endParaRPr lang="en-US" sz="3600" b="1">
              <a:solidFill>
                <a:schemeClr val="tx2">
                  <a:lumMod val="50000"/>
                </a:schemeClr>
              </a:solidFill>
              <a:latin typeface="Cambria"/>
              <a:ea typeface="Cambria"/>
            </a:endParaRPr>
          </a:p>
          <a:p>
            <a:pPr marL="0" indent="0">
              <a:buNone/>
            </a:pPr>
            <a:endParaRPr lang="en-US" sz="3000" b="1">
              <a:solidFill>
                <a:schemeClr val="accent1"/>
              </a:solidFill>
              <a:ea typeface="Cambria"/>
            </a:endParaRPr>
          </a:p>
          <a:p>
            <a:endParaRPr lang="en-US" sz="1600">
              <a:ea typeface="Cambria"/>
            </a:endParaRPr>
          </a:p>
          <a:p>
            <a:pPr>
              <a:buFont typeface="Wingdings,Sans-Serif" pitchFamily="34" charset="0"/>
              <a:buChar char="Ø"/>
            </a:pPr>
            <a:r>
              <a:rPr lang="en-US" sz="2400">
                <a:ea typeface="Cambria"/>
              </a:rPr>
              <a:t>Showing Scan image or Upload image buttons.</a:t>
            </a:r>
          </a:p>
          <a:p>
            <a:pPr>
              <a:buFont typeface="Wingdings,Sans-Serif" pitchFamily="34" charset="0"/>
              <a:buChar char="Ø"/>
            </a:pPr>
            <a:r>
              <a:rPr lang="en-US" sz="2400">
                <a:ea typeface="Cambria"/>
              </a:rPr>
              <a:t>Showing Current Time and Date. </a:t>
            </a:r>
          </a:p>
          <a:p>
            <a:pPr>
              <a:buFont typeface="Wingdings,Sans-Serif" pitchFamily="34" charset="0"/>
              <a:buChar char="Ø"/>
            </a:pPr>
            <a:r>
              <a:rPr lang="en-US" sz="2400">
                <a:ea typeface="Cambria"/>
              </a:rPr>
              <a:t>Show If Camera is connected or not. </a:t>
            </a:r>
          </a:p>
          <a:p>
            <a:pPr>
              <a:buFont typeface="Wingdings,Sans-Serif" pitchFamily="34" charset="0"/>
              <a:buChar char="Ø"/>
            </a:pPr>
            <a:r>
              <a:rPr lang="en-US" sz="2400">
                <a:ea typeface="Cambria"/>
              </a:rPr>
              <a:t>Show prescription data. </a:t>
            </a:r>
          </a:p>
          <a:p>
            <a:pPr>
              <a:buFont typeface="Wingdings,Sans-Serif" pitchFamily="34" charset="0"/>
              <a:buChar char="Ø"/>
            </a:pPr>
            <a:r>
              <a:rPr lang="en-US" sz="2400">
                <a:ea typeface="Cambria"/>
              </a:rPr>
              <a:t>Show Next doctors meeting date. </a:t>
            </a:r>
          </a:p>
          <a:p>
            <a:pPr>
              <a:buFont typeface="Wingdings,Sans-Serif" pitchFamily="34" charset="0"/>
              <a:buChar char="Ø"/>
            </a:pPr>
            <a:r>
              <a:rPr lang="en-US" sz="2400">
                <a:ea typeface="Cambria"/>
              </a:rPr>
              <a:t>Show reminders are set or not. </a:t>
            </a:r>
          </a:p>
          <a:p>
            <a:pPr marL="0" indent="0">
              <a:buNone/>
            </a:pPr>
            <a:endParaRPr lang="en-US" sz="2400">
              <a:latin typeface="Cambria"/>
              <a:ea typeface="Cambria"/>
            </a:endParaRPr>
          </a:p>
          <a:p>
            <a:pPr marL="0" indent="0">
              <a:buNone/>
            </a:pPr>
            <a:r>
              <a:rPr lang="en-US" sz="2400">
                <a:latin typeface="Wingdings"/>
                <a:ea typeface="Cambria"/>
                <a:sym typeface="Wingdings"/>
              </a:rPr>
              <a:t>§</a:t>
            </a:r>
            <a:r>
              <a:rPr lang="en-US" sz="2400">
                <a:ea typeface="Cambria"/>
              </a:rPr>
              <a:t>Development – 95% Completed</a:t>
            </a:r>
          </a:p>
          <a:p>
            <a:endParaRPr lang="en-US" sz="1600">
              <a:ea typeface="Cambria"/>
            </a:endParaRPr>
          </a:p>
        </p:txBody>
      </p:sp>
      <p:pic>
        <p:nvPicPr>
          <p:cNvPr id="7" name="Picture 6" descr="A screenshot of a video game&#10;&#10;Description automatically generated">
            <a:extLst>
              <a:ext uri="{FF2B5EF4-FFF2-40B4-BE49-F238E27FC236}">
                <a16:creationId xmlns:a16="http://schemas.microsoft.com/office/drawing/2014/main" id="{E6375735-54F3-0E87-68E1-5A6D57576465}"/>
              </a:ext>
            </a:extLst>
          </p:cNvPr>
          <p:cNvPicPr>
            <a:picLocks noChangeAspect="1"/>
          </p:cNvPicPr>
          <p:nvPr/>
        </p:nvPicPr>
        <p:blipFill>
          <a:blip r:embed="rId2"/>
          <a:stretch>
            <a:fillRect/>
          </a:stretch>
        </p:blipFill>
        <p:spPr>
          <a:xfrm>
            <a:off x="6211212" y="2326784"/>
            <a:ext cx="1851660" cy="4114800"/>
          </a:xfrm>
          <a:prstGeom prst="rect">
            <a:avLst/>
          </a:prstGeom>
        </p:spPr>
      </p:pic>
      <p:pic>
        <p:nvPicPr>
          <p:cNvPr id="8" name="Picture 7" descr="A screenshot of a medical form&#10;&#10;Description automatically generated">
            <a:extLst>
              <a:ext uri="{FF2B5EF4-FFF2-40B4-BE49-F238E27FC236}">
                <a16:creationId xmlns:a16="http://schemas.microsoft.com/office/drawing/2014/main" id="{8ED1A672-8D76-E899-C1FA-F9255AD46227}"/>
              </a:ext>
            </a:extLst>
          </p:cNvPr>
          <p:cNvPicPr>
            <a:picLocks noChangeAspect="1"/>
          </p:cNvPicPr>
          <p:nvPr/>
        </p:nvPicPr>
        <p:blipFill>
          <a:blip r:embed="rId3"/>
          <a:stretch>
            <a:fillRect/>
          </a:stretch>
        </p:blipFill>
        <p:spPr>
          <a:xfrm>
            <a:off x="7370312" y="1929686"/>
            <a:ext cx="1969716" cy="4114800"/>
          </a:xfrm>
          <a:prstGeom prst="rect">
            <a:avLst/>
          </a:prstGeom>
        </p:spPr>
      </p:pic>
      <p:pic>
        <p:nvPicPr>
          <p:cNvPr id="4" name="Picture 3" descr="A screenshot of a phone&#10;&#10;Description automatically generated">
            <a:extLst>
              <a:ext uri="{FF2B5EF4-FFF2-40B4-BE49-F238E27FC236}">
                <a16:creationId xmlns:a16="http://schemas.microsoft.com/office/drawing/2014/main" id="{FDB04272-FC64-57C2-C75E-20952179C739}"/>
              </a:ext>
            </a:extLst>
          </p:cNvPr>
          <p:cNvPicPr>
            <a:picLocks noChangeAspect="1"/>
          </p:cNvPicPr>
          <p:nvPr/>
        </p:nvPicPr>
        <p:blipFill>
          <a:blip r:embed="rId4"/>
          <a:stretch>
            <a:fillRect/>
          </a:stretch>
        </p:blipFill>
        <p:spPr>
          <a:xfrm>
            <a:off x="8529409" y="1317939"/>
            <a:ext cx="1851660" cy="4114800"/>
          </a:xfrm>
          <a:prstGeom prst="rect">
            <a:avLst/>
          </a:prstGeom>
        </p:spPr>
      </p:pic>
      <p:pic>
        <p:nvPicPr>
          <p:cNvPr id="9" name="Picture 8" descr="A screenshot of a phone&#10;&#10;Description automatically generated">
            <a:extLst>
              <a:ext uri="{FF2B5EF4-FFF2-40B4-BE49-F238E27FC236}">
                <a16:creationId xmlns:a16="http://schemas.microsoft.com/office/drawing/2014/main" id="{1D98C3EE-2CFD-45B9-DC88-B3F7AAC8936A}"/>
              </a:ext>
            </a:extLst>
          </p:cNvPr>
          <p:cNvPicPr>
            <a:picLocks noChangeAspect="1"/>
          </p:cNvPicPr>
          <p:nvPr/>
        </p:nvPicPr>
        <p:blipFill>
          <a:blip r:embed="rId5"/>
          <a:stretch>
            <a:fillRect/>
          </a:stretch>
        </p:blipFill>
        <p:spPr>
          <a:xfrm>
            <a:off x="9731437" y="963770"/>
            <a:ext cx="1969716" cy="4114800"/>
          </a:xfrm>
          <a:prstGeom prst="rect">
            <a:avLst/>
          </a:prstGeom>
        </p:spPr>
      </p:pic>
      <p:sp>
        <p:nvSpPr>
          <p:cNvPr id="13" name="Rectangle 12">
            <a:extLst>
              <a:ext uri="{FF2B5EF4-FFF2-40B4-BE49-F238E27FC236}">
                <a16:creationId xmlns:a16="http://schemas.microsoft.com/office/drawing/2014/main" id="{D8BBFB30-BDAC-8184-E890-2D0D9ED45BCB}"/>
              </a:ext>
            </a:extLst>
          </p:cNvPr>
          <p:cNvSpPr/>
          <p:nvPr/>
        </p:nvSpPr>
        <p:spPr>
          <a:xfrm>
            <a:off x="2750491" y="664312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4004033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A8812A1A-1F37-8B69-994E-BC3B82F1DCA2}"/>
              </a:ext>
            </a:extLst>
          </p:cNvPr>
          <p:cNvSpPr txBox="1">
            <a:spLocks/>
          </p:cNvSpPr>
          <p:nvPr/>
        </p:nvSpPr>
        <p:spPr>
          <a:xfrm>
            <a:off x="310019" y="312106"/>
            <a:ext cx="11506200" cy="123694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SYSTEM DIAGRAM</a:t>
            </a:r>
            <a:br>
              <a:rPr lang="en-US" sz="4400" b="1"/>
            </a:br>
            <a:endParaRPr lang="en-US" sz="4400" b="1">
              <a:solidFill>
                <a:schemeClr val="tx2">
                  <a:lumMod val="50000"/>
                </a:schemeClr>
              </a:solidFill>
              <a:ea typeface="Cambria"/>
            </a:endParaRPr>
          </a:p>
        </p:txBody>
      </p:sp>
      <p:pic>
        <p:nvPicPr>
          <p:cNvPr id="3" name="Picture 2" descr="Logo&#10;&#10;Description automatically generated">
            <a:extLst>
              <a:ext uri="{FF2B5EF4-FFF2-40B4-BE49-F238E27FC236}">
                <a16:creationId xmlns:a16="http://schemas.microsoft.com/office/drawing/2014/main" id="{583A9F87-C839-924F-C19F-43F5C9A5D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7962" y="-37575"/>
            <a:ext cx="2286000" cy="2286000"/>
          </a:xfrm>
          <a:prstGeom prst="rect">
            <a:avLst/>
          </a:prstGeom>
        </p:spPr>
      </p:pic>
      <p:pic>
        <p:nvPicPr>
          <p:cNvPr id="9" name="Content Placeholder 8" descr="A diagram of a software application&#10;&#10;Description automatically generated">
            <a:extLst>
              <a:ext uri="{FF2B5EF4-FFF2-40B4-BE49-F238E27FC236}">
                <a16:creationId xmlns:a16="http://schemas.microsoft.com/office/drawing/2014/main" id="{32924FCC-43AE-5186-8A8F-544A603E2B8E}"/>
              </a:ext>
            </a:extLst>
          </p:cNvPr>
          <p:cNvPicPr>
            <a:picLocks noGrp="1" noChangeAspect="1"/>
          </p:cNvPicPr>
          <p:nvPr>
            <p:ph idx="1"/>
          </p:nvPr>
        </p:nvPicPr>
        <p:blipFill>
          <a:blip r:embed="rId3"/>
          <a:stretch>
            <a:fillRect/>
          </a:stretch>
        </p:blipFill>
        <p:spPr>
          <a:xfrm>
            <a:off x="932615" y="2182979"/>
            <a:ext cx="9505950" cy="2981325"/>
          </a:xfrm>
        </p:spPr>
      </p:pic>
      <p:sp>
        <p:nvSpPr>
          <p:cNvPr id="4" name="Rectangle 3">
            <a:extLst>
              <a:ext uri="{FF2B5EF4-FFF2-40B4-BE49-F238E27FC236}">
                <a16:creationId xmlns:a16="http://schemas.microsoft.com/office/drawing/2014/main" id="{BE0EA191-11F3-5366-5474-60A634F996C0}"/>
              </a:ext>
            </a:extLst>
          </p:cNvPr>
          <p:cNvSpPr/>
          <p:nvPr/>
        </p:nvSpPr>
        <p:spPr>
          <a:xfrm>
            <a:off x="2739759" y="663239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3812389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2E4E5751-A0F4-A15A-8006-CB8ED00FCF1C}"/>
              </a:ext>
            </a:extLst>
          </p:cNvPr>
          <p:cNvSpPr txBox="1">
            <a:spLocks/>
          </p:cNvSpPr>
          <p:nvPr/>
        </p:nvSpPr>
        <p:spPr>
          <a:xfrm>
            <a:off x="310019" y="332984"/>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Tools and Technologies</a:t>
            </a:r>
            <a:br>
              <a:rPr lang="en-US" sz="4400"/>
            </a:br>
            <a:endParaRPr lang="en-US" sz="4400">
              <a:solidFill>
                <a:schemeClr val="tx2">
                  <a:lumMod val="50000"/>
                </a:schemeClr>
              </a:solidFill>
              <a:ea typeface="Cambria"/>
            </a:endParaRPr>
          </a:p>
        </p:txBody>
      </p:sp>
      <p:sp>
        <p:nvSpPr>
          <p:cNvPr id="2" name="Rectangle 1">
            <a:extLst>
              <a:ext uri="{FF2B5EF4-FFF2-40B4-BE49-F238E27FC236}">
                <a16:creationId xmlns:a16="http://schemas.microsoft.com/office/drawing/2014/main" id="{9ECA09EB-842E-5EB3-A432-B9FE2FF2076E}"/>
              </a:ext>
            </a:extLst>
          </p:cNvPr>
          <p:cNvSpPr/>
          <p:nvPr/>
        </p:nvSpPr>
        <p:spPr>
          <a:xfrm>
            <a:off x="709839" y="1607910"/>
            <a:ext cx="6195785" cy="417288"/>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7" name="Rectangle 6">
            <a:extLst>
              <a:ext uri="{FF2B5EF4-FFF2-40B4-BE49-F238E27FC236}">
                <a16:creationId xmlns:a16="http://schemas.microsoft.com/office/drawing/2014/main" id="{C67D05AE-372C-E96D-A04A-0BF21EB7EE3A}"/>
              </a:ext>
            </a:extLst>
          </p:cNvPr>
          <p:cNvSpPr/>
          <p:nvPr/>
        </p:nvSpPr>
        <p:spPr>
          <a:xfrm>
            <a:off x="1485446" y="1378856"/>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Mobile Application</a:t>
            </a:r>
            <a:endParaRPr lang="en-US" sz="1600" b="1">
              <a:solidFill>
                <a:schemeClr val="bg1"/>
              </a:solidFill>
            </a:endParaRPr>
          </a:p>
        </p:txBody>
      </p:sp>
      <p:sp>
        <p:nvSpPr>
          <p:cNvPr id="8" name="TextBox 7">
            <a:extLst>
              <a:ext uri="{FF2B5EF4-FFF2-40B4-BE49-F238E27FC236}">
                <a16:creationId xmlns:a16="http://schemas.microsoft.com/office/drawing/2014/main" id="{309B9507-BA52-9976-7B6E-F3576BA45C7E}"/>
              </a:ext>
            </a:extLst>
          </p:cNvPr>
          <p:cNvSpPr txBox="1"/>
          <p:nvPr/>
        </p:nvSpPr>
        <p:spPr>
          <a:xfrm>
            <a:off x="834212" y="1677517"/>
            <a:ext cx="22728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Android Studio</a:t>
            </a:r>
          </a:p>
        </p:txBody>
      </p:sp>
      <p:sp>
        <p:nvSpPr>
          <p:cNvPr id="9" name="Rectangle 8">
            <a:extLst>
              <a:ext uri="{FF2B5EF4-FFF2-40B4-BE49-F238E27FC236}">
                <a16:creationId xmlns:a16="http://schemas.microsoft.com/office/drawing/2014/main" id="{9B473870-3057-1D4C-FC1B-CC1603C792E4}"/>
              </a:ext>
            </a:extLst>
          </p:cNvPr>
          <p:cNvSpPr/>
          <p:nvPr/>
        </p:nvSpPr>
        <p:spPr>
          <a:xfrm>
            <a:off x="709839" y="2369910"/>
            <a:ext cx="6195785" cy="489859"/>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11" name="TextBox 10">
            <a:extLst>
              <a:ext uri="{FF2B5EF4-FFF2-40B4-BE49-F238E27FC236}">
                <a16:creationId xmlns:a16="http://schemas.microsoft.com/office/drawing/2014/main" id="{5F26618E-7F5D-1D29-8E66-A2CAD521459C}"/>
              </a:ext>
            </a:extLst>
          </p:cNvPr>
          <p:cNvSpPr txBox="1"/>
          <p:nvPr/>
        </p:nvSpPr>
        <p:spPr>
          <a:xfrm>
            <a:off x="814160" y="2505363"/>
            <a:ext cx="179160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600" b="1">
                <a:ea typeface="Cambria"/>
              </a:rPr>
              <a:t>Firebase</a:t>
            </a:r>
            <a:endParaRPr lang="en-US" sz="1600">
              <a:ea typeface="+mn-lt"/>
              <a:cs typeface="+mn-lt"/>
            </a:endParaRPr>
          </a:p>
          <a:p>
            <a:pPr marL="285750" indent="-285750" algn="l">
              <a:buFont typeface="Arial"/>
              <a:buChar char="•"/>
            </a:pPr>
            <a:endParaRPr lang="en-US" sz="1600" b="1">
              <a:ea typeface="Cambria"/>
            </a:endParaRPr>
          </a:p>
        </p:txBody>
      </p:sp>
      <p:sp>
        <p:nvSpPr>
          <p:cNvPr id="12" name="Rectangle 11">
            <a:extLst>
              <a:ext uri="{FF2B5EF4-FFF2-40B4-BE49-F238E27FC236}">
                <a16:creationId xmlns:a16="http://schemas.microsoft.com/office/drawing/2014/main" id="{65005F72-D4B6-3FD6-3F95-A7FD3EE51471}"/>
              </a:ext>
            </a:extLst>
          </p:cNvPr>
          <p:cNvSpPr/>
          <p:nvPr/>
        </p:nvSpPr>
        <p:spPr>
          <a:xfrm>
            <a:off x="709839" y="3282825"/>
            <a:ext cx="6215577" cy="602842"/>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14" name="TextBox 13">
            <a:extLst>
              <a:ext uri="{FF2B5EF4-FFF2-40B4-BE49-F238E27FC236}">
                <a16:creationId xmlns:a16="http://schemas.microsoft.com/office/drawing/2014/main" id="{B31C05FD-5600-DEB4-9AB7-944B70B1F304}"/>
              </a:ext>
            </a:extLst>
          </p:cNvPr>
          <p:cNvSpPr txBox="1"/>
          <p:nvPr/>
        </p:nvSpPr>
        <p:spPr>
          <a:xfrm>
            <a:off x="814160" y="3428999"/>
            <a:ext cx="25082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Python                             </a:t>
            </a:r>
            <a:endParaRPr lang="en-US">
              <a:ea typeface="Cambria"/>
            </a:endParaRPr>
          </a:p>
        </p:txBody>
      </p:sp>
      <p:sp>
        <p:nvSpPr>
          <p:cNvPr id="15" name="Rectangle 14">
            <a:extLst>
              <a:ext uri="{FF2B5EF4-FFF2-40B4-BE49-F238E27FC236}">
                <a16:creationId xmlns:a16="http://schemas.microsoft.com/office/drawing/2014/main" id="{2D877DE6-0BE6-90F5-4ECC-1D40A4C6A42C}"/>
              </a:ext>
            </a:extLst>
          </p:cNvPr>
          <p:cNvSpPr/>
          <p:nvPr/>
        </p:nvSpPr>
        <p:spPr>
          <a:xfrm>
            <a:off x="666909" y="4302123"/>
            <a:ext cx="6215577" cy="605273"/>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17" name="TextBox 16">
            <a:extLst>
              <a:ext uri="{FF2B5EF4-FFF2-40B4-BE49-F238E27FC236}">
                <a16:creationId xmlns:a16="http://schemas.microsoft.com/office/drawing/2014/main" id="{8074D863-D68F-CE09-BA15-EB0657004D14}"/>
              </a:ext>
            </a:extLst>
          </p:cNvPr>
          <p:cNvSpPr txBox="1"/>
          <p:nvPr/>
        </p:nvSpPr>
        <p:spPr>
          <a:xfrm>
            <a:off x="814161" y="4239133"/>
            <a:ext cx="38961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b="1">
              <a:ea typeface="Cambria"/>
            </a:endParaRPr>
          </a:p>
          <a:p>
            <a:pPr marL="285750" indent="-285750">
              <a:buFont typeface="Arial"/>
              <a:buChar char="•"/>
            </a:pPr>
            <a:r>
              <a:rPr lang="en-US" sz="1600" b="1">
                <a:ea typeface="Cambria"/>
              </a:rPr>
              <a:t>Machine Learning</a:t>
            </a:r>
          </a:p>
          <a:p>
            <a:endParaRPr lang="en-US" sz="1600" b="1">
              <a:ea typeface="Cambria"/>
            </a:endParaRPr>
          </a:p>
        </p:txBody>
      </p:sp>
      <p:sp>
        <p:nvSpPr>
          <p:cNvPr id="18" name="Rectangle 17">
            <a:extLst>
              <a:ext uri="{FF2B5EF4-FFF2-40B4-BE49-F238E27FC236}">
                <a16:creationId xmlns:a16="http://schemas.microsoft.com/office/drawing/2014/main" id="{C43CFA47-6E5D-198B-02EF-410B1386EAF9}"/>
              </a:ext>
            </a:extLst>
          </p:cNvPr>
          <p:cNvSpPr/>
          <p:nvPr/>
        </p:nvSpPr>
        <p:spPr>
          <a:xfrm>
            <a:off x="1544822" y="2201056"/>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Database</a:t>
            </a:r>
            <a:endParaRPr lang="en-US"/>
          </a:p>
        </p:txBody>
      </p:sp>
      <p:sp>
        <p:nvSpPr>
          <p:cNvPr id="19" name="Rectangle 18">
            <a:extLst>
              <a:ext uri="{FF2B5EF4-FFF2-40B4-BE49-F238E27FC236}">
                <a16:creationId xmlns:a16="http://schemas.microsoft.com/office/drawing/2014/main" id="{EE129A2B-BFE8-1DDC-466B-A44768A8BEE0}"/>
              </a:ext>
            </a:extLst>
          </p:cNvPr>
          <p:cNvSpPr/>
          <p:nvPr/>
        </p:nvSpPr>
        <p:spPr>
          <a:xfrm>
            <a:off x="1558841" y="3050472"/>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Middle Ware Technologies</a:t>
            </a:r>
            <a:endParaRPr lang="en-US"/>
          </a:p>
        </p:txBody>
      </p:sp>
      <p:sp>
        <p:nvSpPr>
          <p:cNvPr id="21" name="Rectangle 20">
            <a:extLst>
              <a:ext uri="{FF2B5EF4-FFF2-40B4-BE49-F238E27FC236}">
                <a16:creationId xmlns:a16="http://schemas.microsoft.com/office/drawing/2014/main" id="{3BB9291E-1800-A37B-5F9C-1E4E701D6D41}"/>
              </a:ext>
            </a:extLst>
          </p:cNvPr>
          <p:cNvSpPr/>
          <p:nvPr/>
        </p:nvSpPr>
        <p:spPr>
          <a:xfrm>
            <a:off x="1584404" y="4088737"/>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Technical Concepts</a:t>
            </a:r>
            <a:endParaRPr lang="en-US"/>
          </a:p>
        </p:txBody>
      </p:sp>
      <p:pic>
        <p:nvPicPr>
          <p:cNvPr id="22" name="Picture 22" descr="A picture containing logo&#10;&#10;Description automatically generated">
            <a:extLst>
              <a:ext uri="{FF2B5EF4-FFF2-40B4-BE49-F238E27FC236}">
                <a16:creationId xmlns:a16="http://schemas.microsoft.com/office/drawing/2014/main" id="{AFB66D25-F0B7-C516-7011-3B8461748487}"/>
              </a:ext>
            </a:extLst>
          </p:cNvPr>
          <p:cNvPicPr>
            <a:picLocks noChangeAspect="1"/>
          </p:cNvPicPr>
          <p:nvPr/>
        </p:nvPicPr>
        <p:blipFill>
          <a:blip r:embed="rId2"/>
          <a:stretch>
            <a:fillRect/>
          </a:stretch>
        </p:blipFill>
        <p:spPr>
          <a:xfrm>
            <a:off x="7363067" y="2447969"/>
            <a:ext cx="1654629" cy="839065"/>
          </a:xfrm>
          <a:prstGeom prst="rect">
            <a:avLst/>
          </a:prstGeom>
        </p:spPr>
      </p:pic>
      <p:pic>
        <p:nvPicPr>
          <p:cNvPr id="23" name="Picture 23" descr="A picture containing icon&#10;&#10;Description automatically generated">
            <a:extLst>
              <a:ext uri="{FF2B5EF4-FFF2-40B4-BE49-F238E27FC236}">
                <a16:creationId xmlns:a16="http://schemas.microsoft.com/office/drawing/2014/main" id="{4009CC6C-3478-908A-D479-1C5B86E26FE2}"/>
              </a:ext>
            </a:extLst>
          </p:cNvPr>
          <p:cNvPicPr>
            <a:picLocks noChangeAspect="1"/>
          </p:cNvPicPr>
          <p:nvPr/>
        </p:nvPicPr>
        <p:blipFill>
          <a:blip r:embed="rId3"/>
          <a:stretch>
            <a:fillRect/>
          </a:stretch>
        </p:blipFill>
        <p:spPr>
          <a:xfrm>
            <a:off x="7120623" y="3986079"/>
            <a:ext cx="1763487" cy="737907"/>
          </a:xfrm>
          <a:prstGeom prst="rect">
            <a:avLst/>
          </a:prstGeom>
          <a:ln>
            <a:noFill/>
          </a:ln>
          <a:effectLst>
            <a:softEdge rad="112500"/>
          </a:effectLst>
        </p:spPr>
      </p:pic>
      <p:pic>
        <p:nvPicPr>
          <p:cNvPr id="24" name="Picture 24" descr="Diagram&#10;&#10;Description automatically generated">
            <a:extLst>
              <a:ext uri="{FF2B5EF4-FFF2-40B4-BE49-F238E27FC236}">
                <a16:creationId xmlns:a16="http://schemas.microsoft.com/office/drawing/2014/main" id="{CEAB5BE7-E193-9A2D-F425-7388B155E670}"/>
              </a:ext>
            </a:extLst>
          </p:cNvPr>
          <p:cNvPicPr>
            <a:picLocks noChangeAspect="1"/>
          </p:cNvPicPr>
          <p:nvPr/>
        </p:nvPicPr>
        <p:blipFill>
          <a:blip r:embed="rId4"/>
          <a:stretch>
            <a:fillRect/>
          </a:stretch>
        </p:blipFill>
        <p:spPr>
          <a:xfrm>
            <a:off x="9454054" y="2424416"/>
            <a:ext cx="2377858" cy="1722151"/>
          </a:xfrm>
          <a:prstGeom prst="rect">
            <a:avLst/>
          </a:prstGeom>
        </p:spPr>
      </p:pic>
      <p:pic>
        <p:nvPicPr>
          <p:cNvPr id="27" name="Picture 27">
            <a:extLst>
              <a:ext uri="{FF2B5EF4-FFF2-40B4-BE49-F238E27FC236}">
                <a16:creationId xmlns:a16="http://schemas.microsoft.com/office/drawing/2014/main" id="{8CAB037B-63D9-2301-633D-2768F7474F9A}"/>
              </a:ext>
            </a:extLst>
          </p:cNvPr>
          <p:cNvPicPr>
            <a:picLocks noChangeAspect="1"/>
          </p:cNvPicPr>
          <p:nvPr/>
        </p:nvPicPr>
        <p:blipFill>
          <a:blip r:embed="rId5"/>
          <a:stretch>
            <a:fillRect/>
          </a:stretch>
        </p:blipFill>
        <p:spPr>
          <a:xfrm>
            <a:off x="7618709" y="5136423"/>
            <a:ext cx="2525486" cy="982836"/>
          </a:xfrm>
          <a:prstGeom prst="rect">
            <a:avLst/>
          </a:prstGeom>
        </p:spPr>
      </p:pic>
      <p:pic>
        <p:nvPicPr>
          <p:cNvPr id="4" name="Picture 3" descr="Logo&#10;&#10;Description automatically generated">
            <a:extLst>
              <a:ext uri="{FF2B5EF4-FFF2-40B4-BE49-F238E27FC236}">
                <a16:creationId xmlns:a16="http://schemas.microsoft.com/office/drawing/2014/main" id="{0601C586-8175-0A6C-A9BB-0FEE53AF8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41907" y="-89767"/>
            <a:ext cx="2286000" cy="2286000"/>
          </a:xfrm>
          <a:prstGeom prst="rect">
            <a:avLst/>
          </a:prstGeom>
        </p:spPr>
      </p:pic>
      <p:pic>
        <p:nvPicPr>
          <p:cNvPr id="10" name="Picture 9" descr="Logo, company name&#10;&#10;Description automatically generated">
            <a:extLst>
              <a:ext uri="{FF2B5EF4-FFF2-40B4-BE49-F238E27FC236}">
                <a16:creationId xmlns:a16="http://schemas.microsoft.com/office/drawing/2014/main" id="{207023DD-91DD-389E-1947-0D4F722F514A}"/>
              </a:ext>
            </a:extLst>
          </p:cNvPr>
          <p:cNvPicPr>
            <a:picLocks noChangeAspect="1"/>
          </p:cNvPicPr>
          <p:nvPr/>
        </p:nvPicPr>
        <p:blipFill>
          <a:blip r:embed="rId7"/>
          <a:stretch>
            <a:fillRect/>
          </a:stretch>
        </p:blipFill>
        <p:spPr>
          <a:xfrm>
            <a:off x="7459249" y="1587703"/>
            <a:ext cx="1929009" cy="603279"/>
          </a:xfrm>
          <a:prstGeom prst="rect">
            <a:avLst/>
          </a:prstGeom>
        </p:spPr>
      </p:pic>
      <p:sp>
        <p:nvSpPr>
          <p:cNvPr id="36" name="Rectangle 35">
            <a:extLst>
              <a:ext uri="{FF2B5EF4-FFF2-40B4-BE49-F238E27FC236}">
                <a16:creationId xmlns:a16="http://schemas.microsoft.com/office/drawing/2014/main" id="{B549CA98-3FD1-720C-3F6A-FA0991F70AD3}"/>
              </a:ext>
            </a:extLst>
          </p:cNvPr>
          <p:cNvSpPr/>
          <p:nvPr/>
        </p:nvSpPr>
        <p:spPr>
          <a:xfrm>
            <a:off x="661194" y="5469028"/>
            <a:ext cx="6195785" cy="5830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37" name="TextBox 36">
            <a:extLst>
              <a:ext uri="{FF2B5EF4-FFF2-40B4-BE49-F238E27FC236}">
                <a16:creationId xmlns:a16="http://schemas.microsoft.com/office/drawing/2014/main" id="{44551CA0-BEF7-3CE1-11E7-4B0F7B5E5051}"/>
              </a:ext>
            </a:extLst>
          </p:cNvPr>
          <p:cNvSpPr txBox="1"/>
          <p:nvPr/>
        </p:nvSpPr>
        <p:spPr>
          <a:xfrm>
            <a:off x="821687" y="5591413"/>
            <a:ext cx="17916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Meet a Doctor</a:t>
            </a:r>
          </a:p>
        </p:txBody>
      </p:sp>
      <p:sp>
        <p:nvSpPr>
          <p:cNvPr id="38" name="Rectangle 37">
            <a:extLst>
              <a:ext uri="{FF2B5EF4-FFF2-40B4-BE49-F238E27FC236}">
                <a16:creationId xmlns:a16="http://schemas.microsoft.com/office/drawing/2014/main" id="{844225CE-0A19-7820-4561-8289052EE2CC}"/>
              </a:ext>
            </a:extLst>
          </p:cNvPr>
          <p:cNvSpPr/>
          <p:nvPr/>
        </p:nvSpPr>
        <p:spPr>
          <a:xfrm>
            <a:off x="1598424" y="5267198"/>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Data Set</a:t>
            </a:r>
          </a:p>
        </p:txBody>
      </p:sp>
      <p:pic>
        <p:nvPicPr>
          <p:cNvPr id="13" name="Picture 26" descr="Logo&#10;&#10;Description automatically generated">
            <a:extLst>
              <a:ext uri="{FF2B5EF4-FFF2-40B4-BE49-F238E27FC236}">
                <a16:creationId xmlns:a16="http://schemas.microsoft.com/office/drawing/2014/main" id="{9F16722B-18DA-F9CD-F4B8-F75E45C70CD5}"/>
              </a:ext>
            </a:extLst>
          </p:cNvPr>
          <p:cNvPicPr>
            <a:picLocks noChangeAspect="1"/>
          </p:cNvPicPr>
          <p:nvPr/>
        </p:nvPicPr>
        <p:blipFill>
          <a:blip r:embed="rId8"/>
          <a:stretch>
            <a:fillRect/>
          </a:stretch>
        </p:blipFill>
        <p:spPr>
          <a:xfrm>
            <a:off x="9990310" y="4583197"/>
            <a:ext cx="1690915" cy="607787"/>
          </a:xfrm>
          <a:prstGeom prst="rect">
            <a:avLst/>
          </a:prstGeom>
          <a:ln>
            <a:noFill/>
          </a:ln>
          <a:effectLst>
            <a:softEdge rad="112500"/>
          </a:effectLst>
        </p:spPr>
      </p:pic>
      <p:sp>
        <p:nvSpPr>
          <p:cNvPr id="16" name="Rectangle 15">
            <a:extLst>
              <a:ext uri="{FF2B5EF4-FFF2-40B4-BE49-F238E27FC236}">
                <a16:creationId xmlns:a16="http://schemas.microsoft.com/office/drawing/2014/main" id="{EFDAC94E-D02A-003D-4651-32EFC43A1699}"/>
              </a:ext>
            </a:extLst>
          </p:cNvPr>
          <p:cNvSpPr/>
          <p:nvPr/>
        </p:nvSpPr>
        <p:spPr>
          <a:xfrm>
            <a:off x="2761223" y="664312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545482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02C2-FA96-E82B-AF70-C6285AB82E0A}"/>
              </a:ext>
            </a:extLst>
          </p:cNvPr>
          <p:cNvSpPr>
            <a:spLocks noGrp="1"/>
          </p:cNvSpPr>
          <p:nvPr>
            <p:ph type="title"/>
          </p:nvPr>
        </p:nvSpPr>
        <p:spPr>
          <a:xfrm>
            <a:off x="4293" y="336997"/>
            <a:ext cx="5744308" cy="792162"/>
          </a:xfrm>
        </p:spPr>
        <p:txBody>
          <a:bodyPr anchor="ctr">
            <a:normAutofit/>
          </a:bodyPr>
          <a:lstStyle/>
          <a:p>
            <a:r>
              <a:rPr lang="en-US" b="1">
                <a:solidFill>
                  <a:schemeClr val="tx2">
                    <a:lumMod val="50000"/>
                  </a:schemeClr>
                </a:solidFill>
                <a:latin typeface="Cambria"/>
                <a:ea typeface="Cambria"/>
              </a:rPr>
              <a:t>FOLLOWED STEPS</a:t>
            </a:r>
            <a:endParaRPr lang="en-US" b="1">
              <a:solidFill>
                <a:srgbClr val="000000"/>
              </a:solidFill>
              <a:latin typeface="Cambria"/>
              <a:ea typeface="Cambria"/>
            </a:endParaRPr>
          </a:p>
        </p:txBody>
      </p:sp>
      <p:sp>
        <p:nvSpPr>
          <p:cNvPr id="3" name="Content Placeholder 2">
            <a:extLst>
              <a:ext uri="{FF2B5EF4-FFF2-40B4-BE49-F238E27FC236}">
                <a16:creationId xmlns:a16="http://schemas.microsoft.com/office/drawing/2014/main" id="{C12CA2B8-BF12-DFEE-200F-A75FA1E2986D}"/>
              </a:ext>
            </a:extLst>
          </p:cNvPr>
          <p:cNvSpPr>
            <a:spLocks noGrp="1"/>
          </p:cNvSpPr>
          <p:nvPr>
            <p:ph sz="half" idx="1"/>
          </p:nvPr>
        </p:nvSpPr>
        <p:spPr>
          <a:xfrm>
            <a:off x="609600" y="1600201"/>
            <a:ext cx="5384800" cy="4525963"/>
          </a:xfrm>
        </p:spPr>
        <p:txBody>
          <a:bodyPr vert="horz" lIns="91440" tIns="45720" rIns="91440" bIns="45720" rtlCol="0" anchor="t">
            <a:normAutofit/>
          </a:bodyPr>
          <a:lstStyle/>
          <a:p>
            <a:r>
              <a:rPr lang="en-US"/>
              <a:t>Import relevant libraries</a:t>
            </a:r>
          </a:p>
          <a:p>
            <a:pPr marL="0" indent="0">
              <a:buNone/>
            </a:pPr>
            <a:endParaRPr lang="en-US"/>
          </a:p>
          <a:p>
            <a:r>
              <a:rPr lang="en-US"/>
              <a:t>Data collection and processing</a:t>
            </a:r>
            <a:endParaRPr lang="en-US">
              <a:ea typeface="Cambria"/>
            </a:endParaRPr>
          </a:p>
          <a:p>
            <a:pPr marL="0" indent="0">
              <a:buNone/>
            </a:pPr>
            <a:endParaRPr lang="en-US"/>
          </a:p>
          <a:p>
            <a:r>
              <a:rPr lang="en-US"/>
              <a:t>Building a system</a:t>
            </a:r>
            <a:endParaRPr lang="en-US">
              <a:ea typeface="Cambria"/>
            </a:endParaRPr>
          </a:p>
          <a:p>
            <a:endParaRPr lang="en-US">
              <a:ea typeface="Cambria"/>
            </a:endParaRPr>
          </a:p>
          <a:p>
            <a:r>
              <a:rPr lang="en-US">
                <a:ea typeface="Cambria"/>
              </a:rPr>
              <a:t>Front-end development</a:t>
            </a:r>
          </a:p>
        </p:txBody>
      </p:sp>
      <p:pic>
        <p:nvPicPr>
          <p:cNvPr id="5" name="Picture 4" descr="A person holding a pencil up the stairs&#10;&#10;Description automatically generated">
            <a:extLst>
              <a:ext uri="{FF2B5EF4-FFF2-40B4-BE49-F238E27FC236}">
                <a16:creationId xmlns:a16="http://schemas.microsoft.com/office/drawing/2014/main" id="{F0BE19CD-E4CA-3B6D-8932-BF47055C4C73}"/>
              </a:ext>
            </a:extLst>
          </p:cNvPr>
          <p:cNvPicPr>
            <a:picLocks noChangeAspect="1"/>
          </p:cNvPicPr>
          <p:nvPr/>
        </p:nvPicPr>
        <p:blipFill>
          <a:blip r:embed="rId2"/>
          <a:stretch>
            <a:fillRect/>
          </a:stretch>
        </p:blipFill>
        <p:spPr>
          <a:xfrm>
            <a:off x="6197600" y="3045786"/>
            <a:ext cx="4687195" cy="2600708"/>
          </a:xfrm>
          <a:prstGeom prst="rect">
            <a:avLst/>
          </a:prstGeom>
          <a:noFill/>
        </p:spPr>
      </p:pic>
      <p:sp>
        <p:nvSpPr>
          <p:cNvPr id="9" name="Rectangle 8">
            <a:extLst>
              <a:ext uri="{FF2B5EF4-FFF2-40B4-BE49-F238E27FC236}">
                <a16:creationId xmlns:a16="http://schemas.microsoft.com/office/drawing/2014/main" id="{211E3DE8-F776-2F55-CC93-8D53818B539A}"/>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3372540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FF949A21-2DF8-3C9A-7DFB-410E23AC1F42}"/>
              </a:ext>
            </a:extLst>
          </p:cNvPr>
          <p:cNvSpPr txBox="1">
            <a:spLocks/>
          </p:cNvSpPr>
          <p:nvPr/>
        </p:nvSpPr>
        <p:spPr>
          <a:xfrm>
            <a:off x="551158" y="721185"/>
            <a:ext cx="11506200" cy="63178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ACHIVMENTS</a:t>
            </a:r>
            <a:br>
              <a:rPr lang="en-US" sz="4400"/>
            </a:br>
            <a:endParaRPr lang="en-US" sz="4400" i="1">
              <a:solidFill>
                <a:schemeClr val="tx2">
                  <a:lumMod val="50000"/>
                </a:schemeClr>
              </a:solidFill>
              <a:ea typeface="Cambria"/>
            </a:endParaRPr>
          </a:p>
        </p:txBody>
      </p:sp>
      <p:pic>
        <p:nvPicPr>
          <p:cNvPr id="4" name="Picture 3" descr="Logo&#10;&#10;Description automatically generated">
            <a:extLst>
              <a:ext uri="{FF2B5EF4-FFF2-40B4-BE49-F238E27FC236}">
                <a16:creationId xmlns:a16="http://schemas.microsoft.com/office/drawing/2014/main" id="{BB9865B4-E8C2-6881-CD0C-9D2F811E0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839" y="-110644"/>
            <a:ext cx="2286000" cy="2286000"/>
          </a:xfrm>
          <a:prstGeom prst="rect">
            <a:avLst/>
          </a:prstGeom>
        </p:spPr>
      </p:pic>
      <p:sp>
        <p:nvSpPr>
          <p:cNvPr id="2" name="TextBox 1">
            <a:extLst>
              <a:ext uri="{FF2B5EF4-FFF2-40B4-BE49-F238E27FC236}">
                <a16:creationId xmlns:a16="http://schemas.microsoft.com/office/drawing/2014/main" id="{0AF783B3-D505-1139-DA4F-4380BA95D0F2}"/>
              </a:ext>
            </a:extLst>
          </p:cNvPr>
          <p:cNvSpPr txBox="1"/>
          <p:nvPr/>
        </p:nvSpPr>
        <p:spPr>
          <a:xfrm>
            <a:off x="1683657" y="1290094"/>
            <a:ext cx="9184993"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Cambria"/>
              </a:rPr>
              <a:t>Collecting Necessary Dataset.</a:t>
            </a:r>
          </a:p>
          <a:p>
            <a:pPr marL="457200" indent="-457200">
              <a:buFont typeface="Arial" panose="020B0604020202020204" pitchFamily="34" charset="0"/>
              <a:buChar char="•"/>
            </a:pPr>
            <a:endParaRPr lang="en-US" sz="2800">
              <a:ea typeface="+mn-lt"/>
              <a:cs typeface="+mn-lt"/>
            </a:endParaRPr>
          </a:p>
          <a:p>
            <a:r>
              <a:rPr lang="en-US" sz="2800">
                <a:ea typeface="+mn-lt"/>
                <a:cs typeface="+mn-lt"/>
              </a:rPr>
              <a:t>Preparing the necessary environment in the machine.</a:t>
            </a:r>
          </a:p>
          <a:p>
            <a:pPr marL="457200" indent="-457200">
              <a:buFont typeface="Arial" panose="020B0604020202020204" pitchFamily="34" charset="0"/>
              <a:buChar char="•"/>
            </a:pPr>
            <a:endParaRPr lang="en-US" sz="2800">
              <a:ea typeface="Cambria"/>
            </a:endParaRPr>
          </a:p>
          <a:p>
            <a:r>
              <a:rPr lang="en-US" sz="2800">
                <a:ea typeface="Cambria"/>
              </a:rPr>
              <a:t>Successfully developed matching learning part.</a:t>
            </a:r>
            <a:endParaRPr lang="en-US"/>
          </a:p>
          <a:p>
            <a:endParaRPr lang="en-US" sz="2800">
              <a:ea typeface="Cambria"/>
            </a:endParaRPr>
          </a:p>
          <a:p>
            <a:r>
              <a:rPr lang="en-US" sz="2800">
                <a:ea typeface="Cambria"/>
              </a:rPr>
              <a:t>Successfully implemented the backend API and connected with the frontend.</a:t>
            </a:r>
          </a:p>
          <a:p>
            <a:endParaRPr lang="en-US" sz="2800">
              <a:ea typeface="Cambria"/>
            </a:endParaRPr>
          </a:p>
          <a:p>
            <a:r>
              <a:rPr lang="en-US" sz="2800">
                <a:ea typeface="Cambria"/>
              </a:rPr>
              <a:t>Successfully integrated the system.</a:t>
            </a:r>
            <a:endParaRPr lang="en-US" sz="2800"/>
          </a:p>
          <a:p>
            <a:endParaRPr lang="en-US" sz="2400">
              <a:ea typeface="Cambria"/>
            </a:endParaRPr>
          </a:p>
          <a:p>
            <a:endParaRPr lang="en-US" sz="2400">
              <a:ea typeface="Cambria"/>
            </a:endParaRPr>
          </a:p>
        </p:txBody>
      </p:sp>
      <p:pic>
        <p:nvPicPr>
          <p:cNvPr id="3" name="Picture 6" descr="A picture containing text, clipart&#10;&#10;Description automatically generated">
            <a:extLst>
              <a:ext uri="{FF2B5EF4-FFF2-40B4-BE49-F238E27FC236}">
                <a16:creationId xmlns:a16="http://schemas.microsoft.com/office/drawing/2014/main" id="{AE144C5E-9884-D2F4-CF5D-E49ADCAB4BE9}"/>
              </a:ext>
            </a:extLst>
          </p:cNvPr>
          <p:cNvPicPr>
            <a:picLocks noChangeAspect="1"/>
          </p:cNvPicPr>
          <p:nvPr/>
        </p:nvPicPr>
        <p:blipFill>
          <a:blip r:embed="rId3"/>
          <a:stretch>
            <a:fillRect/>
          </a:stretch>
        </p:blipFill>
        <p:spPr>
          <a:xfrm>
            <a:off x="831867" y="1289175"/>
            <a:ext cx="552210" cy="534124"/>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B10F7CD-894C-79AD-0991-DFE82AA05605}"/>
              </a:ext>
            </a:extLst>
          </p:cNvPr>
          <p:cNvPicPr>
            <a:picLocks noChangeAspect="1"/>
          </p:cNvPicPr>
          <p:nvPr/>
        </p:nvPicPr>
        <p:blipFill>
          <a:blip r:embed="rId3"/>
          <a:stretch>
            <a:fillRect/>
          </a:stretch>
        </p:blipFill>
        <p:spPr>
          <a:xfrm>
            <a:off x="801788" y="2144204"/>
            <a:ext cx="552210" cy="534124"/>
          </a:xfrm>
          <a:prstGeom prst="rect">
            <a:avLst/>
          </a:prstGeom>
        </p:spPr>
      </p:pic>
      <p:pic>
        <p:nvPicPr>
          <p:cNvPr id="8" name="Picture 6" descr="A picture containing text, clipart&#10;&#10;Description automatically generated">
            <a:extLst>
              <a:ext uri="{FF2B5EF4-FFF2-40B4-BE49-F238E27FC236}">
                <a16:creationId xmlns:a16="http://schemas.microsoft.com/office/drawing/2014/main" id="{2682D022-DBEF-A790-4089-8933EFA24092}"/>
              </a:ext>
            </a:extLst>
          </p:cNvPr>
          <p:cNvPicPr>
            <a:picLocks noChangeAspect="1"/>
          </p:cNvPicPr>
          <p:nvPr/>
        </p:nvPicPr>
        <p:blipFill>
          <a:blip r:embed="rId3"/>
          <a:stretch>
            <a:fillRect/>
          </a:stretch>
        </p:blipFill>
        <p:spPr>
          <a:xfrm>
            <a:off x="791762" y="2970169"/>
            <a:ext cx="552210" cy="534124"/>
          </a:xfrm>
          <a:prstGeom prst="rect">
            <a:avLst/>
          </a:prstGeom>
        </p:spPr>
      </p:pic>
      <p:pic>
        <p:nvPicPr>
          <p:cNvPr id="9" name="Picture 6" descr="A picture containing text, clipart&#10;&#10;Description automatically generated">
            <a:extLst>
              <a:ext uri="{FF2B5EF4-FFF2-40B4-BE49-F238E27FC236}">
                <a16:creationId xmlns:a16="http://schemas.microsoft.com/office/drawing/2014/main" id="{5321838B-E032-EEBF-3B0B-C7621B59D116}"/>
              </a:ext>
            </a:extLst>
          </p:cNvPr>
          <p:cNvPicPr>
            <a:picLocks noChangeAspect="1"/>
          </p:cNvPicPr>
          <p:nvPr/>
        </p:nvPicPr>
        <p:blipFill>
          <a:blip r:embed="rId3"/>
          <a:stretch>
            <a:fillRect/>
          </a:stretch>
        </p:blipFill>
        <p:spPr>
          <a:xfrm>
            <a:off x="801788" y="3902616"/>
            <a:ext cx="552210" cy="534124"/>
          </a:xfrm>
          <a:prstGeom prst="rect">
            <a:avLst/>
          </a:prstGeom>
        </p:spPr>
      </p:pic>
      <p:pic>
        <p:nvPicPr>
          <p:cNvPr id="11" name="Picture 6" descr="A picture containing text, clipart&#10;&#10;Description automatically generated">
            <a:extLst>
              <a:ext uri="{FF2B5EF4-FFF2-40B4-BE49-F238E27FC236}">
                <a16:creationId xmlns:a16="http://schemas.microsoft.com/office/drawing/2014/main" id="{790928FB-A8D2-73FF-0280-8BC27BEC1B02}"/>
              </a:ext>
            </a:extLst>
          </p:cNvPr>
          <p:cNvPicPr>
            <a:picLocks noChangeAspect="1"/>
          </p:cNvPicPr>
          <p:nvPr/>
        </p:nvPicPr>
        <p:blipFill>
          <a:blip r:embed="rId3"/>
          <a:stretch>
            <a:fillRect/>
          </a:stretch>
        </p:blipFill>
        <p:spPr>
          <a:xfrm>
            <a:off x="811814" y="5125826"/>
            <a:ext cx="552210" cy="534124"/>
          </a:xfrm>
          <a:prstGeom prst="rect">
            <a:avLst/>
          </a:prstGeom>
        </p:spPr>
      </p:pic>
      <p:sp>
        <p:nvSpPr>
          <p:cNvPr id="12" name="Rectangle 11">
            <a:extLst>
              <a:ext uri="{FF2B5EF4-FFF2-40B4-BE49-F238E27FC236}">
                <a16:creationId xmlns:a16="http://schemas.microsoft.com/office/drawing/2014/main" id="{10F539EC-AC9B-6CA7-FBB9-61C7922B6A5C}"/>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2279317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FF949A21-2DF8-3C9A-7DFB-410E23AC1F42}"/>
              </a:ext>
            </a:extLst>
          </p:cNvPr>
          <p:cNvSpPr txBox="1">
            <a:spLocks/>
          </p:cNvSpPr>
          <p:nvPr/>
        </p:nvSpPr>
        <p:spPr>
          <a:xfrm>
            <a:off x="454566" y="291889"/>
            <a:ext cx="11506200" cy="63178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tx2">
                    <a:lumMod val="50000"/>
                  </a:schemeClr>
                </a:solidFill>
                <a:ea typeface="+mn-lt"/>
                <a:cs typeface="+mn-lt"/>
              </a:rPr>
              <a:t>RESULTS AND DISCUSSION</a:t>
            </a:r>
            <a:endParaRPr lang="en-US" sz="4000" b="1">
              <a:solidFill>
                <a:schemeClr val="tx2">
                  <a:lumMod val="50000"/>
                </a:schemeClr>
              </a:solidFill>
            </a:endParaRPr>
          </a:p>
        </p:txBody>
      </p:sp>
      <p:pic>
        <p:nvPicPr>
          <p:cNvPr id="4" name="Picture 3" descr="Logo&#10;&#10;Description automatically generated">
            <a:extLst>
              <a:ext uri="{FF2B5EF4-FFF2-40B4-BE49-F238E27FC236}">
                <a16:creationId xmlns:a16="http://schemas.microsoft.com/office/drawing/2014/main" id="{BB9865B4-E8C2-6881-CD0C-9D2F811E0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839" y="-110644"/>
            <a:ext cx="2286000" cy="2286000"/>
          </a:xfrm>
          <a:prstGeom prst="rect">
            <a:avLst/>
          </a:prstGeom>
        </p:spPr>
      </p:pic>
      <p:sp>
        <p:nvSpPr>
          <p:cNvPr id="2" name="TextBox 1">
            <a:extLst>
              <a:ext uri="{FF2B5EF4-FFF2-40B4-BE49-F238E27FC236}">
                <a16:creationId xmlns:a16="http://schemas.microsoft.com/office/drawing/2014/main" id="{0AF783B3-D505-1139-DA4F-4380BA95D0F2}"/>
              </a:ext>
            </a:extLst>
          </p:cNvPr>
          <p:cNvSpPr txBox="1"/>
          <p:nvPr/>
        </p:nvSpPr>
        <p:spPr>
          <a:xfrm>
            <a:off x="1683657" y="1290094"/>
            <a:ext cx="9184993"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Cambria"/>
              </a:rPr>
              <a:t>Extract data and analyze data successfully.</a:t>
            </a:r>
          </a:p>
          <a:p>
            <a:endParaRPr lang="en-US" sz="2800">
              <a:ea typeface="+mn-lt"/>
              <a:cs typeface="+mn-lt"/>
            </a:endParaRPr>
          </a:p>
          <a:p>
            <a:endParaRPr lang="en-US" sz="2800">
              <a:ea typeface="+mn-lt"/>
              <a:cs typeface="+mn-lt"/>
            </a:endParaRPr>
          </a:p>
          <a:p>
            <a:endParaRPr lang="en-US" sz="2800">
              <a:ea typeface="+mn-lt"/>
              <a:cs typeface="+mn-lt"/>
            </a:endParaRPr>
          </a:p>
          <a:p>
            <a:endParaRPr lang="en-US" sz="2800">
              <a:ea typeface="+mn-lt"/>
              <a:cs typeface="+mn-lt"/>
            </a:endParaRPr>
          </a:p>
          <a:p>
            <a:endParaRPr lang="en-US" sz="2800">
              <a:ea typeface="+mn-lt"/>
              <a:cs typeface="+mn-lt"/>
            </a:endParaRPr>
          </a:p>
          <a:p>
            <a:endParaRPr lang="en-US" sz="2800">
              <a:ea typeface="+mn-lt"/>
              <a:cs typeface="+mn-lt"/>
            </a:endParaRPr>
          </a:p>
          <a:p>
            <a:pPr marL="457200" indent="-457200">
              <a:buFont typeface="Arial" panose="020B0604020202020204" pitchFamily="34" charset="0"/>
              <a:buChar char="•"/>
            </a:pPr>
            <a:endParaRPr lang="en-US" sz="2800">
              <a:ea typeface="+mn-lt"/>
              <a:cs typeface="+mn-lt"/>
            </a:endParaRPr>
          </a:p>
          <a:p>
            <a:endParaRPr lang="en-US" sz="2800">
              <a:ea typeface="+mn-lt"/>
              <a:cs typeface="+mn-lt"/>
            </a:endParaRPr>
          </a:p>
          <a:p>
            <a:pPr marL="457200" indent="-457200">
              <a:buFont typeface="Arial" panose="020B0604020202020204" pitchFamily="34" charset="0"/>
              <a:buChar char="•"/>
            </a:pPr>
            <a:endParaRPr lang="en-US" sz="2800">
              <a:ea typeface="Cambria"/>
            </a:endParaRPr>
          </a:p>
          <a:p>
            <a:endParaRPr lang="en-US" sz="2800"/>
          </a:p>
          <a:p>
            <a:endParaRPr lang="en-US" sz="2400">
              <a:ea typeface="Cambria"/>
            </a:endParaRPr>
          </a:p>
          <a:p>
            <a:endParaRPr lang="en-US" sz="2400">
              <a:ea typeface="Cambria"/>
            </a:endParaRPr>
          </a:p>
        </p:txBody>
      </p:sp>
      <p:pic>
        <p:nvPicPr>
          <p:cNvPr id="3" name="Picture 6" descr="A picture containing text, clipart&#10;&#10;Description automatically generated">
            <a:extLst>
              <a:ext uri="{FF2B5EF4-FFF2-40B4-BE49-F238E27FC236}">
                <a16:creationId xmlns:a16="http://schemas.microsoft.com/office/drawing/2014/main" id="{AE144C5E-9884-D2F4-CF5D-E49ADCAB4BE9}"/>
              </a:ext>
            </a:extLst>
          </p:cNvPr>
          <p:cNvPicPr>
            <a:picLocks noChangeAspect="1"/>
          </p:cNvPicPr>
          <p:nvPr/>
        </p:nvPicPr>
        <p:blipFill>
          <a:blip r:embed="rId3"/>
          <a:stretch>
            <a:fillRect/>
          </a:stretch>
        </p:blipFill>
        <p:spPr>
          <a:xfrm>
            <a:off x="831867" y="1289175"/>
            <a:ext cx="552210" cy="53412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7A9DC04-EE64-58DB-9DD6-E9744644F90B}"/>
              </a:ext>
            </a:extLst>
          </p:cNvPr>
          <p:cNvPicPr>
            <a:picLocks noChangeAspect="1"/>
          </p:cNvPicPr>
          <p:nvPr/>
        </p:nvPicPr>
        <p:blipFill>
          <a:blip r:embed="rId4"/>
          <a:stretch>
            <a:fillRect/>
          </a:stretch>
        </p:blipFill>
        <p:spPr>
          <a:xfrm>
            <a:off x="624625" y="2186414"/>
            <a:ext cx="5576553" cy="3837455"/>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340137F1-C496-261E-4BA7-99E73ACE6654}"/>
              </a:ext>
            </a:extLst>
          </p:cNvPr>
          <p:cNvPicPr>
            <a:picLocks noChangeAspect="1"/>
          </p:cNvPicPr>
          <p:nvPr/>
        </p:nvPicPr>
        <p:blipFill>
          <a:blip r:embed="rId5"/>
          <a:stretch>
            <a:fillRect/>
          </a:stretch>
        </p:blipFill>
        <p:spPr>
          <a:xfrm>
            <a:off x="6355724" y="2184780"/>
            <a:ext cx="5598016" cy="3840722"/>
          </a:xfrm>
          <a:prstGeom prst="rect">
            <a:avLst/>
          </a:prstGeom>
        </p:spPr>
      </p:pic>
      <p:sp>
        <p:nvSpPr>
          <p:cNvPr id="22" name="Rectangle 21">
            <a:extLst>
              <a:ext uri="{FF2B5EF4-FFF2-40B4-BE49-F238E27FC236}">
                <a16:creationId xmlns:a16="http://schemas.microsoft.com/office/drawing/2014/main" id="{7E881BF0-E9C5-CD03-B49C-B7FE91E96A62}"/>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165375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FF949A21-2DF8-3C9A-7DFB-410E23AC1F42}"/>
              </a:ext>
            </a:extLst>
          </p:cNvPr>
          <p:cNvSpPr txBox="1">
            <a:spLocks/>
          </p:cNvSpPr>
          <p:nvPr/>
        </p:nvSpPr>
        <p:spPr>
          <a:xfrm>
            <a:off x="347242" y="506537"/>
            <a:ext cx="11506200" cy="63178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tx2">
                    <a:lumMod val="50000"/>
                  </a:schemeClr>
                </a:solidFill>
                <a:ea typeface="+mn-lt"/>
                <a:cs typeface="+mn-lt"/>
              </a:rPr>
              <a:t>RESULTS AND DISCUSSION</a:t>
            </a:r>
            <a:endParaRPr lang="en-US" sz="4000">
              <a:solidFill>
                <a:schemeClr val="tx2">
                  <a:lumMod val="50000"/>
                </a:schemeClr>
              </a:solidFill>
              <a:ea typeface="+mn-lt"/>
              <a:cs typeface="+mn-lt"/>
            </a:endParaRPr>
          </a:p>
          <a:p>
            <a:endParaRPr lang="en-US" sz="4000" b="1">
              <a:solidFill>
                <a:schemeClr val="tx2">
                  <a:lumMod val="50000"/>
                </a:schemeClr>
              </a:solidFill>
              <a:ea typeface="Cambria"/>
            </a:endParaRPr>
          </a:p>
        </p:txBody>
      </p:sp>
      <p:pic>
        <p:nvPicPr>
          <p:cNvPr id="4" name="Picture 3" descr="Logo&#10;&#10;Description automatically generated">
            <a:extLst>
              <a:ext uri="{FF2B5EF4-FFF2-40B4-BE49-F238E27FC236}">
                <a16:creationId xmlns:a16="http://schemas.microsoft.com/office/drawing/2014/main" id="{BB9865B4-E8C2-6881-CD0C-9D2F811E0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839" y="-110644"/>
            <a:ext cx="2286000" cy="2286000"/>
          </a:xfrm>
          <a:prstGeom prst="rect">
            <a:avLst/>
          </a:prstGeom>
        </p:spPr>
      </p:pic>
      <p:sp>
        <p:nvSpPr>
          <p:cNvPr id="2" name="TextBox 1">
            <a:extLst>
              <a:ext uri="{FF2B5EF4-FFF2-40B4-BE49-F238E27FC236}">
                <a16:creationId xmlns:a16="http://schemas.microsoft.com/office/drawing/2014/main" id="{0AF783B3-D505-1139-DA4F-4380BA95D0F2}"/>
              </a:ext>
            </a:extLst>
          </p:cNvPr>
          <p:cNvSpPr txBox="1"/>
          <p:nvPr/>
        </p:nvSpPr>
        <p:spPr>
          <a:xfrm>
            <a:off x="1318756" y="1247164"/>
            <a:ext cx="9099134"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Cambria"/>
              </a:rPr>
              <a:t>Using extracted data show relevant data and set reminders</a:t>
            </a:r>
            <a:endParaRPr lang="en-US"/>
          </a:p>
          <a:p>
            <a:r>
              <a:rPr lang="en-US" sz="2800">
                <a:ea typeface="Cambria"/>
              </a:rPr>
              <a:t> in mobile app.</a:t>
            </a:r>
            <a:endParaRPr lang="en-US"/>
          </a:p>
          <a:p>
            <a:endParaRPr lang="en-US" sz="2800">
              <a:ea typeface="Cambria"/>
            </a:endParaRPr>
          </a:p>
          <a:p>
            <a:endParaRPr lang="en-US" sz="2800">
              <a:ea typeface="+mn-lt"/>
              <a:cs typeface="+mn-lt"/>
            </a:endParaRPr>
          </a:p>
          <a:p>
            <a:endParaRPr lang="en-US" sz="2800">
              <a:ea typeface="+mn-lt"/>
              <a:cs typeface="+mn-lt"/>
            </a:endParaRPr>
          </a:p>
          <a:p>
            <a:endParaRPr lang="en-US" sz="2800">
              <a:ea typeface="+mn-lt"/>
              <a:cs typeface="+mn-lt"/>
            </a:endParaRPr>
          </a:p>
          <a:p>
            <a:endParaRPr lang="en-US" sz="2800">
              <a:ea typeface="+mn-lt"/>
              <a:cs typeface="+mn-lt"/>
            </a:endParaRPr>
          </a:p>
          <a:p>
            <a:endParaRPr lang="en-US" sz="2800">
              <a:ea typeface="+mn-lt"/>
              <a:cs typeface="+mn-lt"/>
            </a:endParaRPr>
          </a:p>
          <a:p>
            <a:endParaRPr lang="en-US" sz="2800">
              <a:ea typeface="+mn-lt"/>
              <a:cs typeface="+mn-lt"/>
            </a:endParaRPr>
          </a:p>
          <a:p>
            <a:pPr marL="457200" indent="-457200">
              <a:buFont typeface="Arial" panose="020B0604020202020204" pitchFamily="34" charset="0"/>
              <a:buChar char="•"/>
            </a:pPr>
            <a:endParaRPr lang="en-US" sz="2800">
              <a:ea typeface="+mn-lt"/>
              <a:cs typeface="+mn-lt"/>
            </a:endParaRPr>
          </a:p>
          <a:p>
            <a:pPr marL="457200" indent="-457200">
              <a:buFont typeface="Arial" panose="020B0604020202020204" pitchFamily="34" charset="0"/>
              <a:buChar char="•"/>
            </a:pPr>
            <a:endParaRPr lang="en-US" sz="2800">
              <a:ea typeface="Cambria"/>
            </a:endParaRPr>
          </a:p>
          <a:p>
            <a:endParaRPr lang="en-US" sz="2800"/>
          </a:p>
          <a:p>
            <a:endParaRPr lang="en-US" sz="2400">
              <a:ea typeface="Cambria"/>
            </a:endParaRPr>
          </a:p>
          <a:p>
            <a:endParaRPr lang="en-US" sz="2400">
              <a:ea typeface="Cambria"/>
            </a:endParaRPr>
          </a:p>
        </p:txBody>
      </p:sp>
      <p:pic>
        <p:nvPicPr>
          <p:cNvPr id="3" name="Picture 6" descr="A picture containing text, clipart&#10;&#10;Description automatically generated">
            <a:extLst>
              <a:ext uri="{FF2B5EF4-FFF2-40B4-BE49-F238E27FC236}">
                <a16:creationId xmlns:a16="http://schemas.microsoft.com/office/drawing/2014/main" id="{AE144C5E-9884-D2F4-CF5D-E49ADCAB4BE9}"/>
              </a:ext>
            </a:extLst>
          </p:cNvPr>
          <p:cNvPicPr>
            <a:picLocks noChangeAspect="1"/>
          </p:cNvPicPr>
          <p:nvPr/>
        </p:nvPicPr>
        <p:blipFill>
          <a:blip r:embed="rId3"/>
          <a:stretch>
            <a:fillRect/>
          </a:stretch>
        </p:blipFill>
        <p:spPr>
          <a:xfrm>
            <a:off x="670881" y="1385767"/>
            <a:ext cx="552210" cy="534124"/>
          </a:xfrm>
          <a:prstGeom prst="rect">
            <a:avLst/>
          </a:prstGeom>
        </p:spPr>
      </p:pic>
      <p:pic>
        <p:nvPicPr>
          <p:cNvPr id="8" name="Picture 7" descr="A screenshot of a medical form&#10;&#10;Description automatically generated">
            <a:extLst>
              <a:ext uri="{FF2B5EF4-FFF2-40B4-BE49-F238E27FC236}">
                <a16:creationId xmlns:a16="http://schemas.microsoft.com/office/drawing/2014/main" id="{D0D7A3BC-D524-6578-8478-22741E62BEF2}"/>
              </a:ext>
            </a:extLst>
          </p:cNvPr>
          <p:cNvPicPr>
            <a:picLocks noChangeAspect="1"/>
          </p:cNvPicPr>
          <p:nvPr/>
        </p:nvPicPr>
        <p:blipFill>
          <a:blip r:embed="rId4"/>
          <a:stretch>
            <a:fillRect/>
          </a:stretch>
        </p:blipFill>
        <p:spPr>
          <a:xfrm>
            <a:off x="2413498" y="2317322"/>
            <a:ext cx="2077040" cy="3953814"/>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EC68ED96-0128-AEF3-865E-F1DBCB076340}"/>
              </a:ext>
            </a:extLst>
          </p:cNvPr>
          <p:cNvPicPr>
            <a:picLocks noChangeAspect="1"/>
          </p:cNvPicPr>
          <p:nvPr/>
        </p:nvPicPr>
        <p:blipFill>
          <a:blip r:embed="rId5"/>
          <a:stretch>
            <a:fillRect/>
          </a:stretch>
        </p:blipFill>
        <p:spPr>
          <a:xfrm>
            <a:off x="6168283" y="2316053"/>
            <a:ext cx="2077040" cy="3953814"/>
          </a:xfrm>
          <a:prstGeom prst="rect">
            <a:avLst/>
          </a:prstGeom>
        </p:spPr>
      </p:pic>
      <p:sp>
        <p:nvSpPr>
          <p:cNvPr id="14" name="Rectangle 13">
            <a:extLst>
              <a:ext uri="{FF2B5EF4-FFF2-40B4-BE49-F238E27FC236}">
                <a16:creationId xmlns:a16="http://schemas.microsoft.com/office/drawing/2014/main" id="{74E5053E-B770-AC62-9336-1F1673DBBA5F}"/>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276355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2CF281-CFC3-0A5C-D40A-8B30C1F78D1D}"/>
              </a:ext>
            </a:extLst>
          </p:cNvPr>
          <p:cNvSpPr>
            <a:spLocks noGrp="1"/>
          </p:cNvSpPr>
          <p:nvPr>
            <p:ph type="title"/>
          </p:nvPr>
        </p:nvSpPr>
        <p:spPr>
          <a:xfrm>
            <a:off x="-2517820" y="508715"/>
            <a:ext cx="11684000" cy="792162"/>
          </a:xfrm>
        </p:spPr>
        <p:txBody>
          <a:bodyPr anchor="ctr">
            <a:normAutofit/>
          </a:bodyPr>
          <a:lstStyle/>
          <a:p>
            <a:r>
              <a:rPr lang="en-US" sz="4000" b="1">
                <a:solidFill>
                  <a:schemeClr val="tx2">
                    <a:lumMod val="50000"/>
                  </a:schemeClr>
                </a:solidFill>
                <a:latin typeface="Adobe Devanagari"/>
              </a:rPr>
              <a:t>WHAT'S TO BE DONE</a:t>
            </a:r>
            <a:endParaRPr lang="en-US" sz="4000">
              <a:solidFill>
                <a:schemeClr val="tx2">
                  <a:lumMod val="50000"/>
                </a:schemeClr>
              </a:solidFill>
              <a:latin typeface="Adobe Devanagari"/>
            </a:endParaRPr>
          </a:p>
        </p:txBody>
      </p:sp>
      <p:sp>
        <p:nvSpPr>
          <p:cNvPr id="3" name="Content Placeholder 2">
            <a:extLst>
              <a:ext uri="{FF2B5EF4-FFF2-40B4-BE49-F238E27FC236}">
                <a16:creationId xmlns:a16="http://schemas.microsoft.com/office/drawing/2014/main" id="{D5182ED4-567C-902B-9B53-BA681DF5806F}"/>
              </a:ext>
            </a:extLst>
          </p:cNvPr>
          <p:cNvSpPr>
            <a:spLocks noGrp="1"/>
          </p:cNvSpPr>
          <p:nvPr>
            <p:ph sz="half" idx="1"/>
          </p:nvPr>
        </p:nvSpPr>
        <p:spPr>
          <a:xfrm>
            <a:off x="708561" y="1342902"/>
            <a:ext cx="6870217" cy="4525963"/>
          </a:xfrm>
        </p:spPr>
        <p:txBody>
          <a:bodyPr vert="horz" lIns="91440" tIns="45720" rIns="91440" bIns="45720" rtlCol="0" anchor="t">
            <a:normAutofit/>
          </a:bodyPr>
          <a:lstStyle/>
          <a:p>
            <a:pPr marL="0" indent="0">
              <a:lnSpc>
                <a:spcPct val="90000"/>
              </a:lnSpc>
              <a:buNone/>
            </a:pPr>
            <a:endParaRPr lang="en-US">
              <a:ea typeface="Cambria"/>
            </a:endParaRPr>
          </a:p>
          <a:p>
            <a:pPr marL="0" indent="0">
              <a:lnSpc>
                <a:spcPct val="90000"/>
              </a:lnSpc>
              <a:buNone/>
            </a:pPr>
            <a:endParaRPr lang="en-US">
              <a:ea typeface="Cambria"/>
            </a:endParaRPr>
          </a:p>
          <a:p>
            <a:pPr>
              <a:lnSpc>
                <a:spcPct val="90000"/>
              </a:lnSpc>
            </a:pPr>
            <a:r>
              <a:rPr lang="en-US">
                <a:ea typeface="Cambria"/>
              </a:rPr>
              <a:t>Mobile app bugs fixing.</a:t>
            </a:r>
          </a:p>
        </p:txBody>
      </p:sp>
      <p:pic>
        <p:nvPicPr>
          <p:cNvPr id="7" name="Picture 7" descr="A picture containing calendar&#10;&#10;Description automatically generated">
            <a:extLst>
              <a:ext uri="{FF2B5EF4-FFF2-40B4-BE49-F238E27FC236}">
                <a16:creationId xmlns:a16="http://schemas.microsoft.com/office/drawing/2014/main" id="{FF9DBA91-6C43-69F8-D6E2-7FFD843C570D}"/>
              </a:ext>
            </a:extLst>
          </p:cNvPr>
          <p:cNvPicPr>
            <a:picLocks noChangeAspect="1"/>
          </p:cNvPicPr>
          <p:nvPr/>
        </p:nvPicPr>
        <p:blipFill>
          <a:blip r:embed="rId2"/>
          <a:stretch>
            <a:fillRect/>
          </a:stretch>
        </p:blipFill>
        <p:spPr>
          <a:xfrm>
            <a:off x="7572979" y="908512"/>
            <a:ext cx="4103976" cy="5037178"/>
          </a:xfrm>
          <a:prstGeom prst="rect">
            <a:avLst/>
          </a:prstGeom>
          <a:noFill/>
        </p:spPr>
      </p:pic>
      <p:sp>
        <p:nvSpPr>
          <p:cNvPr id="8" name="Rectangle 7">
            <a:extLst>
              <a:ext uri="{FF2B5EF4-FFF2-40B4-BE49-F238E27FC236}">
                <a16:creationId xmlns:a16="http://schemas.microsoft.com/office/drawing/2014/main" id="{26A737D9-56EB-7567-9563-402C7C0DE395}"/>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2333338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FF949A21-2DF8-3C9A-7DFB-410E23AC1F42}"/>
              </a:ext>
            </a:extLst>
          </p:cNvPr>
          <p:cNvSpPr txBox="1">
            <a:spLocks/>
          </p:cNvSpPr>
          <p:nvPr/>
        </p:nvSpPr>
        <p:spPr>
          <a:xfrm>
            <a:off x="426794" y="153816"/>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cap="all">
                <a:solidFill>
                  <a:schemeClr val="tx2">
                    <a:lumMod val="50000"/>
                  </a:schemeClr>
                </a:solidFill>
                <a:ea typeface="+mn-lt"/>
                <a:cs typeface="+mn-lt"/>
              </a:rPr>
              <a:t>References</a:t>
            </a:r>
            <a:endParaRPr lang="en-US">
              <a:solidFill>
                <a:schemeClr val="tx2">
                  <a:lumMod val="50000"/>
                </a:schemeClr>
              </a:solidFill>
            </a:endParaRPr>
          </a:p>
        </p:txBody>
      </p:sp>
      <p:pic>
        <p:nvPicPr>
          <p:cNvPr id="4" name="Picture 3" descr="Logo&#10;&#10;Description automatically generated">
            <a:extLst>
              <a:ext uri="{FF2B5EF4-FFF2-40B4-BE49-F238E27FC236}">
                <a16:creationId xmlns:a16="http://schemas.microsoft.com/office/drawing/2014/main" id="{3A90BCF8-C6EB-C2A6-578A-A06B63058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7524" y="-100206"/>
            <a:ext cx="2286000" cy="2286000"/>
          </a:xfrm>
          <a:prstGeom prst="rect">
            <a:avLst/>
          </a:prstGeom>
        </p:spPr>
      </p:pic>
      <p:sp>
        <p:nvSpPr>
          <p:cNvPr id="9" name="Content Placeholder 8">
            <a:extLst>
              <a:ext uri="{FF2B5EF4-FFF2-40B4-BE49-F238E27FC236}">
                <a16:creationId xmlns:a16="http://schemas.microsoft.com/office/drawing/2014/main" id="{2863A60C-9449-DD82-2E04-EC1C65775C29}"/>
              </a:ext>
            </a:extLst>
          </p:cNvPr>
          <p:cNvSpPr>
            <a:spLocks noGrp="1"/>
          </p:cNvSpPr>
          <p:nvPr>
            <p:ph idx="1"/>
          </p:nvPr>
        </p:nvSpPr>
        <p:spPr>
          <a:xfrm>
            <a:off x="282054" y="1552433"/>
            <a:ext cx="9898418" cy="5181600"/>
          </a:xfrm>
        </p:spPr>
        <p:txBody>
          <a:bodyPr vert="horz" lIns="91440" tIns="45720" rIns="91440" bIns="45720" rtlCol="0" anchor="t">
            <a:normAutofit/>
          </a:bodyPr>
          <a:lstStyle/>
          <a:p>
            <a:pPr marL="285750" indent="-285750">
              <a:buFont typeface="Arial,Sans-Serif" pitchFamily="34" charset="0"/>
            </a:pPr>
            <a:r>
              <a:rPr lang="en-US" sz="2000">
                <a:ea typeface="Cambria"/>
              </a:rPr>
              <a:t>Xiong, Y., Cai, Y., Li, Y., Li, W., Li, X., Li, Y., &amp; Wu, J. (2021). An intelligent hair loss diagnosis and treatment system based on machine learning and knowledge graph. BMC medical informatics and decision making, 21(1), 1-13.</a:t>
            </a:r>
            <a:endParaRPr lang="en-US" sz="2000">
              <a:ea typeface="+mn-lt"/>
              <a:cs typeface="+mn-lt"/>
            </a:endParaRPr>
          </a:p>
          <a:p>
            <a:pPr marL="285750" indent="-285750">
              <a:buFont typeface="Arial,Sans-Serif" pitchFamily="34" charset="0"/>
            </a:pPr>
            <a:r>
              <a:rPr lang="en-US" sz="2000">
                <a:ea typeface="Cambria"/>
              </a:rPr>
              <a:t>Chiang, P. C., Wu, T. Y., Huang, P. Y., Wu, M. T., &amp; Hsu, C. Y. (2018). Design and implementation of a smart hair care system. International Journal of Human-Computer Studies, 110, 18-28.</a:t>
            </a:r>
            <a:endParaRPr lang="en-US" sz="2000">
              <a:ea typeface="+mn-lt"/>
              <a:cs typeface="+mn-lt"/>
            </a:endParaRPr>
          </a:p>
          <a:p>
            <a:pPr marL="285750" indent="-285750">
              <a:buFont typeface="Arial,Sans-Serif" pitchFamily="34" charset="0"/>
            </a:pPr>
            <a:r>
              <a:rPr lang="en-US" sz="2000">
                <a:ea typeface="Cambria"/>
              </a:rPr>
              <a:t>Al-</a:t>
            </a:r>
            <a:r>
              <a:rPr lang="en-US" sz="2000" err="1">
                <a:ea typeface="Cambria"/>
              </a:rPr>
              <a:t>Taee</a:t>
            </a:r>
            <a:r>
              <a:rPr lang="en-US" sz="2000">
                <a:ea typeface="Cambria"/>
              </a:rPr>
              <a:t>, M. A., &amp; Al-</a:t>
            </a:r>
            <a:r>
              <a:rPr lang="en-US" sz="2000" err="1">
                <a:ea typeface="Cambria"/>
              </a:rPr>
              <a:t>Yasiri</a:t>
            </a:r>
            <a:r>
              <a:rPr lang="en-US" sz="2000">
                <a:ea typeface="Cambria"/>
              </a:rPr>
              <a:t>, A. (2021). Intelligent health-care system for hair disease detection using machine learning techniques. Applied Soft Computing, 101, 107113.</a:t>
            </a:r>
            <a:endParaRPr lang="en-US" sz="2000">
              <a:ea typeface="+mn-lt"/>
              <a:cs typeface="+mn-lt"/>
            </a:endParaRPr>
          </a:p>
          <a:p>
            <a:pPr marL="285750" indent="-285750">
              <a:buFont typeface="Arial,Sans-Serif" pitchFamily="34" charset="0"/>
            </a:pPr>
            <a:r>
              <a:rPr lang="en-US" sz="2000">
                <a:ea typeface="Cambria"/>
              </a:rPr>
              <a:t>Lai, W. L., Tsai, Y. F., Huang, C. H., &amp; Chen, W. H. (2018). Smart hair care system using fuzzy logic and neural network technologies. Applied Soft Computing, 70, 298-309.</a:t>
            </a:r>
            <a:endParaRPr lang="en-US" sz="2000">
              <a:ea typeface="+mn-lt"/>
              <a:cs typeface="+mn-lt"/>
            </a:endParaRPr>
          </a:p>
          <a:p>
            <a:endParaRPr lang="en-US" sz="2000">
              <a:ea typeface="+mn-lt"/>
              <a:cs typeface="+mn-lt"/>
            </a:endParaRPr>
          </a:p>
          <a:p>
            <a:endParaRPr lang="en-US" sz="2000">
              <a:ea typeface="Cambria"/>
            </a:endParaRPr>
          </a:p>
        </p:txBody>
      </p:sp>
      <p:sp>
        <p:nvSpPr>
          <p:cNvPr id="3" name="Rectangle 2">
            <a:extLst>
              <a:ext uri="{FF2B5EF4-FFF2-40B4-BE49-F238E27FC236}">
                <a16:creationId xmlns:a16="http://schemas.microsoft.com/office/drawing/2014/main" id="{0DAE26B9-E3E2-F8C6-68AA-E34508795D26}"/>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IT20154158</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D.G.N.L.Wickramarathna</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rPr>
              <a:t>2023-154</a:t>
            </a:r>
            <a:endParaRPr lang="en-US">
              <a:solidFill>
                <a:schemeClr val="tx1"/>
              </a:solidFill>
            </a:endParaRPr>
          </a:p>
          <a:p>
            <a:endParaRPr lang="en-US">
              <a:solidFill>
                <a:schemeClr val="tx1"/>
              </a:solidFill>
              <a:ea typeface="+mn-lt"/>
              <a:cs typeface="+mn-lt"/>
            </a:endParaRPr>
          </a:p>
        </p:txBody>
      </p:sp>
    </p:spTree>
    <p:extLst>
      <p:ext uri="{BB962C8B-B14F-4D97-AF65-F5344CB8AC3E}">
        <p14:creationId xmlns:p14="http://schemas.microsoft.com/office/powerpoint/2010/main" val="947797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7DFEED-0F4E-E265-A7EE-8C806B74571C}"/>
              </a:ext>
            </a:extLst>
          </p:cNvPr>
          <p:cNvSpPr>
            <a:spLocks noGrp="1"/>
          </p:cNvSpPr>
          <p:nvPr>
            <p:ph type="title"/>
          </p:nvPr>
        </p:nvSpPr>
        <p:spPr>
          <a:xfrm>
            <a:off x="5219773" y="1567087"/>
            <a:ext cx="5414581" cy="1362075"/>
          </a:xfrm>
        </p:spPr>
        <p:txBody>
          <a:bodyPr>
            <a:normAutofit/>
          </a:bodyPr>
          <a:lstStyle/>
          <a:p>
            <a:pPr algn="l"/>
            <a:r>
              <a:rPr lang="en-US" sz="3200">
                <a:latin typeface="Adobe Devanagari"/>
              </a:rPr>
              <a:t>IT20159580</a:t>
            </a:r>
            <a:br>
              <a:rPr lang="en-US" sz="3200">
                <a:latin typeface="Adobe Devanagari"/>
              </a:rPr>
            </a:br>
            <a:r>
              <a:rPr lang="en-US" sz="3200">
                <a:latin typeface="Adobe Devanagari"/>
              </a:rPr>
              <a:t>NANAYAKKARA V.G</a:t>
            </a:r>
            <a:endParaRPr lang="en-US" sz="3200"/>
          </a:p>
        </p:txBody>
      </p:sp>
      <p:sp>
        <p:nvSpPr>
          <p:cNvPr id="11" name="Text Placeholder 5">
            <a:extLst>
              <a:ext uri="{FF2B5EF4-FFF2-40B4-BE49-F238E27FC236}">
                <a16:creationId xmlns:a16="http://schemas.microsoft.com/office/drawing/2014/main" id="{76886827-FD58-C7D5-3C8A-C3A5177885B4}"/>
              </a:ext>
            </a:extLst>
          </p:cNvPr>
          <p:cNvSpPr txBox="1">
            <a:spLocks/>
          </p:cNvSpPr>
          <p:nvPr/>
        </p:nvSpPr>
        <p:spPr>
          <a:xfrm>
            <a:off x="5167222" y="2879675"/>
            <a:ext cx="4635061" cy="45791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solidFill>
                  <a:srgbClr val="898989"/>
                </a:solidFill>
                <a:ea typeface="Cambria"/>
              </a:rPr>
              <a:t>Specialize in Information Technology</a:t>
            </a:r>
          </a:p>
        </p:txBody>
      </p:sp>
      <p:sp>
        <p:nvSpPr>
          <p:cNvPr id="13" name="Rectangle 12">
            <a:extLst>
              <a:ext uri="{FF2B5EF4-FFF2-40B4-BE49-F238E27FC236}">
                <a16:creationId xmlns:a16="http://schemas.microsoft.com/office/drawing/2014/main" id="{6BBB6397-49EA-F269-1628-11A319F98E20}"/>
              </a:ext>
            </a:extLst>
          </p:cNvPr>
          <p:cNvSpPr/>
          <p:nvPr/>
        </p:nvSpPr>
        <p:spPr>
          <a:xfrm>
            <a:off x="27340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IT20159580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Nanayakkara V.G </a:t>
            </a:r>
            <a:r>
              <a:rPr lang="en-US" sz="1800">
                <a:solidFill>
                  <a:schemeClr val="tx1"/>
                </a:solidFill>
              </a:rPr>
              <a:t>|</a:t>
            </a:r>
            <a:r>
              <a:rPr lang="en-US">
                <a:solidFill>
                  <a:schemeClr val="tx1"/>
                </a:solidFill>
              </a:rPr>
              <a:t>   </a:t>
            </a:r>
            <a:r>
              <a:rPr lang="en-US" b="1">
                <a:solidFill>
                  <a:schemeClr val="tx1"/>
                </a:solidFill>
              </a:rPr>
              <a:t>TMP-23-154</a:t>
            </a:r>
          </a:p>
        </p:txBody>
      </p:sp>
      <p:sp>
        <p:nvSpPr>
          <p:cNvPr id="14" name="Rectangle 13">
            <a:extLst>
              <a:ext uri="{FF2B5EF4-FFF2-40B4-BE49-F238E27FC236}">
                <a16:creationId xmlns:a16="http://schemas.microsoft.com/office/drawing/2014/main" id="{E0D34AE4-78FC-6A6A-DBE4-BA4B91C0E01F}"/>
              </a:ext>
            </a:extLst>
          </p:cNvPr>
          <p:cNvSpPr/>
          <p:nvPr/>
        </p:nvSpPr>
        <p:spPr>
          <a:xfrm>
            <a:off x="2542188" y="94156"/>
            <a:ext cx="1611587" cy="6253654"/>
          </a:xfrm>
          <a:prstGeom prst="rect">
            <a:avLst/>
          </a:prstGeom>
          <a:solidFill>
            <a:schemeClr val="accent1">
              <a:lumMod val="7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4D57D4-EA3D-E29D-84BD-3EEEC742D167}"/>
              </a:ext>
            </a:extLst>
          </p:cNvPr>
          <p:cNvSpPr/>
          <p:nvPr/>
        </p:nvSpPr>
        <p:spPr>
          <a:xfrm>
            <a:off x="1768896" y="1040085"/>
            <a:ext cx="3118068" cy="3126827"/>
          </a:xfrm>
          <a:prstGeom prst="ellips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99BF99-485C-2206-8A9D-F47E7E24AA5B}"/>
              </a:ext>
            </a:extLst>
          </p:cNvPr>
          <p:cNvSpPr/>
          <p:nvPr/>
        </p:nvSpPr>
        <p:spPr>
          <a:xfrm>
            <a:off x="2060465" y="1416707"/>
            <a:ext cx="2566275" cy="236482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wearing glasses and a suit&#10;&#10;Description automatically generated with medium confidence">
            <a:extLst>
              <a:ext uri="{FF2B5EF4-FFF2-40B4-BE49-F238E27FC236}">
                <a16:creationId xmlns:a16="http://schemas.microsoft.com/office/drawing/2014/main" id="{E40EEE79-11B0-C65F-698A-1B96B62E6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266" y="1411839"/>
            <a:ext cx="2560320" cy="24384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15763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5592006" y="1081828"/>
            <a:ext cx="5072531" cy="983189"/>
          </a:xfrm>
        </p:spPr>
        <p:txBody>
          <a:bodyPr>
            <a:normAutofit/>
          </a:bodyPr>
          <a:lstStyle/>
          <a:p>
            <a:r>
              <a:rPr lang="en-US" sz="5000" b="1">
                <a:latin typeface="Cambria"/>
                <a:ea typeface="Cambria"/>
              </a:rPr>
              <a:t>INTRODUCTION</a:t>
            </a:r>
          </a:p>
        </p:txBody>
      </p:sp>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a:xfrm>
            <a:off x="5950560" y="2105165"/>
            <a:ext cx="4787040" cy="4270011"/>
          </a:xfrm>
        </p:spPr>
        <p:txBody>
          <a:bodyPr vert="horz" lIns="91440" tIns="45720" rIns="91440" bIns="45720" rtlCol="0" anchor="t">
            <a:normAutofit fontScale="92500" lnSpcReduction="10000"/>
          </a:bodyPr>
          <a:lstStyle/>
          <a:p>
            <a:pPr marL="285750" indent="-285750" algn="just">
              <a:lnSpc>
                <a:spcPct val="90000"/>
              </a:lnSpc>
              <a:buChar char="•"/>
            </a:pPr>
            <a:r>
              <a:rPr lang="en-US" sz="1800">
                <a:solidFill>
                  <a:schemeClr val="tx1"/>
                </a:solidFill>
                <a:ea typeface="+mn-lt"/>
                <a:cs typeface="+mn-lt"/>
              </a:rPr>
              <a:t>We propose this application detect to hair disease.</a:t>
            </a:r>
          </a:p>
          <a:p>
            <a:pPr marL="285750" indent="-285750" algn="just">
              <a:lnSpc>
                <a:spcPct val="90000"/>
              </a:lnSpc>
              <a:buChar char="•"/>
            </a:pPr>
            <a:endParaRPr lang="en-US" sz="1800">
              <a:solidFill>
                <a:schemeClr val="tx1"/>
              </a:solidFill>
              <a:ea typeface="+mn-lt"/>
              <a:cs typeface="+mn-lt"/>
            </a:endParaRPr>
          </a:p>
          <a:p>
            <a:pPr marL="285750" indent="-285750" algn="just">
              <a:lnSpc>
                <a:spcPct val="90000"/>
              </a:lnSpc>
              <a:buChar char="•"/>
            </a:pPr>
            <a:r>
              <a:rPr lang="en-US" sz="1800">
                <a:solidFill>
                  <a:schemeClr val="tx1"/>
                </a:solidFill>
                <a:ea typeface="+mn-lt"/>
                <a:cs typeface="+mn-lt"/>
              </a:rPr>
              <a:t>Recommend to the treatment.</a:t>
            </a:r>
          </a:p>
          <a:p>
            <a:pPr marL="285750" indent="-285750" algn="just">
              <a:lnSpc>
                <a:spcPct val="90000"/>
              </a:lnSpc>
              <a:buChar char="•"/>
            </a:pPr>
            <a:endParaRPr lang="en-US" sz="1800">
              <a:solidFill>
                <a:schemeClr val="tx1"/>
              </a:solidFill>
              <a:ea typeface="+mn-lt"/>
              <a:cs typeface="+mn-lt"/>
            </a:endParaRPr>
          </a:p>
          <a:p>
            <a:pPr marL="285750" indent="-285750" algn="just">
              <a:lnSpc>
                <a:spcPct val="90000"/>
              </a:lnSpc>
              <a:buChar char="•"/>
            </a:pPr>
            <a:r>
              <a:rPr lang="en-US" sz="1800">
                <a:solidFill>
                  <a:schemeClr val="tx1"/>
                </a:solidFill>
                <a:ea typeface="+mn-lt"/>
                <a:cs typeface="+mn-lt"/>
              </a:rPr>
              <a:t>Predict to the symptoms and side effects.</a:t>
            </a:r>
          </a:p>
          <a:p>
            <a:pPr marL="285750" indent="-285750" algn="just">
              <a:lnSpc>
                <a:spcPct val="90000"/>
              </a:lnSpc>
              <a:buChar char="•"/>
            </a:pPr>
            <a:endParaRPr lang="en-US" sz="1800">
              <a:solidFill>
                <a:schemeClr val="tx1"/>
              </a:solidFill>
              <a:ea typeface="+mn-lt"/>
              <a:cs typeface="+mn-lt"/>
            </a:endParaRPr>
          </a:p>
          <a:p>
            <a:pPr marL="285750" indent="-285750" algn="just">
              <a:lnSpc>
                <a:spcPct val="90000"/>
              </a:lnSpc>
              <a:buChar char="•"/>
            </a:pPr>
            <a:r>
              <a:rPr lang="en-US" sz="1800">
                <a:solidFill>
                  <a:schemeClr val="tx1"/>
                </a:solidFill>
                <a:ea typeface="+mn-lt"/>
                <a:cs typeface="+mn-lt"/>
              </a:rPr>
              <a:t>Scanning prescriptions schedule meetings and showing reminders. </a:t>
            </a:r>
          </a:p>
          <a:p>
            <a:pPr marL="285750" indent="-285750" algn="just">
              <a:lnSpc>
                <a:spcPct val="90000"/>
              </a:lnSpc>
              <a:buChar char="•"/>
            </a:pPr>
            <a:endParaRPr lang="en-US" sz="1800">
              <a:solidFill>
                <a:schemeClr val="tx1"/>
              </a:solidFill>
              <a:ea typeface="+mn-lt"/>
              <a:cs typeface="+mn-lt"/>
            </a:endParaRPr>
          </a:p>
          <a:p>
            <a:pPr marL="285750" indent="-285750" algn="just">
              <a:lnSpc>
                <a:spcPct val="90000"/>
              </a:lnSpc>
              <a:buChar char="•"/>
            </a:pPr>
            <a:r>
              <a:rPr lang="en-US" sz="1800">
                <a:solidFill>
                  <a:schemeClr val="tx1"/>
                </a:solidFill>
                <a:ea typeface="+mn-lt"/>
                <a:cs typeface="+mn-lt"/>
              </a:rPr>
              <a:t>Use 5 Hair Diseases for that project.</a:t>
            </a:r>
            <a:endParaRPr lang="en-US" sz="1200">
              <a:solidFill>
                <a:schemeClr val="tx1"/>
              </a:solidFill>
              <a:ea typeface="+mn-lt"/>
              <a:cs typeface="+mn-lt"/>
            </a:endParaRPr>
          </a:p>
          <a:p>
            <a:pPr marL="742950" lvl="1" algn="l">
              <a:buFont typeface="Arial" pitchFamily="2" charset="2"/>
              <a:buChar char="•"/>
            </a:pPr>
            <a:r>
              <a:rPr lang="en-US" sz="1600">
                <a:solidFill>
                  <a:schemeClr val="tx1"/>
                </a:solidFill>
                <a:ea typeface="+mn-lt"/>
                <a:cs typeface="+mn-lt"/>
              </a:rPr>
              <a:t>      Head Lice</a:t>
            </a:r>
            <a:endParaRPr lang="en-US" sz="1600">
              <a:solidFill>
                <a:schemeClr val="tx1"/>
              </a:solidFill>
              <a:ea typeface="Cambria"/>
            </a:endParaRPr>
          </a:p>
          <a:p>
            <a:pPr marL="742950" lvl="1" algn="l">
              <a:buFont typeface="Arial" pitchFamily="34" charset="0"/>
              <a:buChar char="•"/>
            </a:pPr>
            <a:r>
              <a:rPr lang="en-US" sz="1600">
                <a:solidFill>
                  <a:schemeClr val="tx1"/>
                </a:solidFill>
                <a:ea typeface="+mn-lt"/>
                <a:cs typeface="+mn-lt"/>
              </a:rPr>
              <a:t>      Alopecia Areata</a:t>
            </a:r>
          </a:p>
          <a:p>
            <a:pPr marL="742950" lvl="1" algn="l">
              <a:buFont typeface="Arial" pitchFamily="34" charset="0"/>
              <a:buChar char="•"/>
            </a:pPr>
            <a:r>
              <a:rPr lang="en-US" sz="1600">
                <a:solidFill>
                  <a:schemeClr val="tx1"/>
                </a:solidFill>
                <a:ea typeface="+mn-lt"/>
                <a:cs typeface="+mn-lt"/>
              </a:rPr>
              <a:t>      Telogen Effluvium</a:t>
            </a:r>
          </a:p>
          <a:p>
            <a:pPr marL="742950" lvl="1" algn="l">
              <a:buFont typeface="Arial" pitchFamily="34" charset="0"/>
              <a:buChar char="•"/>
            </a:pPr>
            <a:r>
              <a:rPr lang="en-US" sz="1600">
                <a:solidFill>
                  <a:schemeClr val="tx1"/>
                </a:solidFill>
                <a:ea typeface="+mn-lt"/>
                <a:cs typeface="+mn-lt"/>
              </a:rPr>
              <a:t>      Tinea Capitis</a:t>
            </a:r>
            <a:endParaRPr lang="en-US" sz="2400">
              <a:solidFill>
                <a:schemeClr val="tx1"/>
              </a:solidFill>
              <a:ea typeface="+mn-lt"/>
              <a:cs typeface="+mn-lt"/>
            </a:endParaRPr>
          </a:p>
          <a:p>
            <a:pPr marL="742950" lvl="1" algn="l">
              <a:buFont typeface="Arial" pitchFamily="34" charset="0"/>
              <a:buChar char="•"/>
            </a:pPr>
            <a:r>
              <a:rPr lang="en-US" sz="1600">
                <a:solidFill>
                  <a:schemeClr val="tx1"/>
                </a:solidFill>
                <a:ea typeface="+mn-lt"/>
                <a:cs typeface="+mn-lt"/>
              </a:rPr>
              <a:t>       Folliculitis</a:t>
            </a:r>
            <a:r>
              <a:rPr lang="en-US" sz="2400">
                <a:solidFill>
                  <a:schemeClr val="tx1"/>
                </a:solidFill>
                <a:ea typeface="+mn-lt"/>
                <a:cs typeface="+mn-lt"/>
              </a:rPr>
              <a:t>   </a:t>
            </a:r>
            <a:endParaRPr lang="en-US" sz="2400">
              <a:solidFill>
                <a:schemeClr val="tx1"/>
              </a:solidFill>
              <a:ea typeface="Cambria"/>
            </a:endParaRPr>
          </a:p>
          <a:p>
            <a:pPr marL="1200150" lvl="2" indent="-285750" algn="just">
              <a:lnSpc>
                <a:spcPct val="90000"/>
              </a:lnSpc>
              <a:buChar char="•"/>
            </a:pPr>
            <a:endParaRPr lang="en-US" sz="1000">
              <a:solidFill>
                <a:schemeClr val="tx1"/>
              </a:solidFill>
              <a:ea typeface="+mn-lt"/>
              <a:cs typeface="+mn-lt"/>
            </a:endParaRPr>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Logo&#10;&#10;Description automatically generated">
            <a:extLst>
              <a:ext uri="{FF2B5EF4-FFF2-40B4-BE49-F238E27FC236}">
                <a16:creationId xmlns:a16="http://schemas.microsoft.com/office/drawing/2014/main" id="{6DF8B0C7-0D49-B323-80EE-3CB821FA2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73" y="-226642"/>
            <a:ext cx="2286000" cy="2286000"/>
          </a:xfrm>
          <a:prstGeom prst="rect">
            <a:avLst/>
          </a:prstGeom>
        </p:spPr>
      </p:pic>
      <p:pic>
        <p:nvPicPr>
          <p:cNvPr id="16" name="Picture 17" descr="A picture containing text&#10;&#10;Description automatically generated">
            <a:extLst>
              <a:ext uri="{FF2B5EF4-FFF2-40B4-BE49-F238E27FC236}">
                <a16:creationId xmlns:a16="http://schemas.microsoft.com/office/drawing/2014/main" id="{64363CC6-3664-52A2-13C4-E8239468D3E3}"/>
              </a:ext>
            </a:extLst>
          </p:cNvPr>
          <p:cNvPicPr>
            <a:picLocks noChangeAspect="1"/>
          </p:cNvPicPr>
          <p:nvPr/>
        </p:nvPicPr>
        <p:blipFill>
          <a:blip r:embed="rId3"/>
          <a:stretch>
            <a:fillRect/>
          </a:stretch>
        </p:blipFill>
        <p:spPr>
          <a:xfrm>
            <a:off x="381374" y="1292771"/>
            <a:ext cx="5106109" cy="3921172"/>
          </a:xfrm>
          <a:prstGeom prst="rect">
            <a:avLst/>
          </a:prstGeom>
        </p:spPr>
      </p:pic>
    </p:spTree>
    <p:extLst>
      <p:ext uri="{BB962C8B-B14F-4D97-AF65-F5344CB8AC3E}">
        <p14:creationId xmlns:p14="http://schemas.microsoft.com/office/powerpoint/2010/main" val="2921644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IT20159580</a:t>
            </a:r>
            <a:r>
              <a:rPr lang="en-US" sz="1800">
                <a:solidFill>
                  <a:schemeClr val="tx1"/>
                </a:solidFill>
              </a:rPr>
              <a:t>   |   </a:t>
            </a:r>
            <a:r>
              <a:rPr lang="en-US" sz="1800" b="1">
                <a:solidFill>
                  <a:schemeClr val="tx1"/>
                </a:solidFill>
              </a:rPr>
              <a:t>Nanayakkara V.G </a:t>
            </a:r>
            <a:r>
              <a:rPr lang="en-US" sz="1800">
                <a:solidFill>
                  <a:schemeClr val="tx1"/>
                </a:solidFill>
              </a:rPr>
              <a:t>|   </a:t>
            </a:r>
            <a:r>
              <a:rPr lang="en-US" b="1">
                <a:solidFill>
                  <a:schemeClr val="tx1"/>
                </a:solidFill>
              </a:rPr>
              <a:t>TMP-23-154</a:t>
            </a:r>
            <a:endParaRPr lang="en-US" sz="1800" b="0">
              <a:solidFill>
                <a:schemeClr val="tx1"/>
              </a:solidFill>
            </a:endParaRPr>
          </a:p>
        </p:txBody>
      </p:sp>
      <p:sp>
        <p:nvSpPr>
          <p:cNvPr id="10" name="Title 4">
            <a:extLst>
              <a:ext uri="{FF2B5EF4-FFF2-40B4-BE49-F238E27FC236}">
                <a16:creationId xmlns:a16="http://schemas.microsoft.com/office/drawing/2014/main" id="{71B8CAA3-E5E2-10F1-8237-A25CC004A9D2}"/>
              </a:ext>
            </a:extLst>
          </p:cNvPr>
          <p:cNvSpPr txBox="1">
            <a:spLocks/>
          </p:cNvSpPr>
          <p:nvPr/>
        </p:nvSpPr>
        <p:spPr>
          <a:xfrm>
            <a:off x="321860" y="445399"/>
            <a:ext cx="10078871" cy="156835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ea typeface="+mn-lt"/>
                <a:cs typeface="+mn-lt"/>
              </a:rPr>
              <a:t>Hair Disease Treatment and Medicine Recommendations using Machine Learning-based Model</a:t>
            </a:r>
            <a:endParaRPr lang="en-US" sz="2000">
              <a:ea typeface="Cambria"/>
            </a:endParaRPr>
          </a:p>
        </p:txBody>
      </p:sp>
      <p:pic>
        <p:nvPicPr>
          <p:cNvPr id="2" name="Picture 1" descr="Logo&#10;&#10;Description automatically generated">
            <a:extLst>
              <a:ext uri="{FF2B5EF4-FFF2-40B4-BE49-F238E27FC236}">
                <a16:creationId xmlns:a16="http://schemas.microsoft.com/office/drawing/2014/main" id="{BA949FB1-9840-993D-CD0B-93D2E2338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141959"/>
            <a:ext cx="2286000" cy="2286000"/>
          </a:xfrm>
          <a:prstGeom prst="rect">
            <a:avLst/>
          </a:prstGeom>
        </p:spPr>
      </p:pic>
      <p:pic>
        <p:nvPicPr>
          <p:cNvPr id="5" name="Picture 5" descr="A picture containing person, person&#10;&#10;Description automatically generated">
            <a:extLst>
              <a:ext uri="{FF2B5EF4-FFF2-40B4-BE49-F238E27FC236}">
                <a16:creationId xmlns:a16="http://schemas.microsoft.com/office/drawing/2014/main" id="{8FD3FA57-EB41-EB1D-6963-2DD048E15FBD}"/>
              </a:ext>
            </a:extLst>
          </p:cNvPr>
          <p:cNvPicPr>
            <a:picLocks noChangeAspect="1"/>
          </p:cNvPicPr>
          <p:nvPr/>
        </p:nvPicPr>
        <p:blipFill>
          <a:blip r:embed="rId3"/>
          <a:stretch>
            <a:fillRect/>
          </a:stretch>
        </p:blipFill>
        <p:spPr>
          <a:xfrm>
            <a:off x="2552131" y="2583976"/>
            <a:ext cx="6655557" cy="3327778"/>
          </a:xfrm>
          <a:prstGeom prst="rect">
            <a:avLst/>
          </a:prstGeom>
        </p:spPr>
      </p:pic>
    </p:spTree>
    <p:extLst>
      <p:ext uri="{BB962C8B-B14F-4D97-AF65-F5344CB8AC3E}">
        <p14:creationId xmlns:p14="http://schemas.microsoft.com/office/powerpoint/2010/main" val="1347568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EFA75-DE19-67A9-0803-B748DAB7A4FC}"/>
              </a:ext>
            </a:extLst>
          </p:cNvPr>
          <p:cNvSpPr>
            <a:spLocks noGrp="1"/>
          </p:cNvSpPr>
          <p:nvPr>
            <p:ph idx="1"/>
          </p:nvPr>
        </p:nvSpPr>
        <p:spPr>
          <a:xfrm>
            <a:off x="304800" y="1585784"/>
            <a:ext cx="11684000" cy="5181600"/>
          </a:xfrm>
        </p:spPr>
        <p:txBody>
          <a:bodyPr vert="horz" lIns="91440" tIns="45720" rIns="91440" bIns="45720" rtlCol="0" anchor="t">
            <a:normAutofit/>
          </a:bodyPr>
          <a:lstStyle/>
          <a:p>
            <a:pPr marL="0" indent="0">
              <a:buNone/>
            </a:pPr>
            <a:endParaRPr lang="en-US">
              <a:ea typeface="+mn-lt"/>
              <a:cs typeface="+mn-lt"/>
            </a:endParaRPr>
          </a:p>
          <a:p>
            <a:r>
              <a:rPr lang="en-US">
                <a:ea typeface="+mn-lt"/>
                <a:cs typeface="+mn-lt"/>
              </a:rPr>
              <a:t>Hair Diseases Treatment Recommendation Using ML Model.</a:t>
            </a:r>
          </a:p>
          <a:p>
            <a:endParaRPr lang="en-US">
              <a:ea typeface="+mn-lt"/>
              <a:cs typeface="+mn-lt"/>
            </a:endParaRPr>
          </a:p>
          <a:p>
            <a:r>
              <a:rPr lang="en-US">
                <a:ea typeface="+mn-lt"/>
                <a:cs typeface="+mn-lt"/>
              </a:rPr>
              <a:t>Analyze Patient Data using Recommendation Model.</a:t>
            </a:r>
          </a:p>
          <a:p>
            <a:endParaRPr lang="en-US">
              <a:ea typeface="+mn-lt"/>
              <a:cs typeface="+mn-lt"/>
            </a:endParaRPr>
          </a:p>
          <a:p>
            <a:r>
              <a:rPr lang="en-US">
                <a:ea typeface="+mn-lt"/>
                <a:cs typeface="+mn-lt"/>
              </a:rPr>
              <a:t>Treatment Management.</a:t>
            </a:r>
            <a:br>
              <a:rPr lang="en-US">
                <a:ea typeface="+mn-lt"/>
                <a:cs typeface="+mn-lt"/>
              </a:rPr>
            </a:br>
            <a:endParaRPr lang="en-US">
              <a:ea typeface="Cambria"/>
            </a:endParaRPr>
          </a:p>
          <a:p>
            <a:endParaRPr lang="en-US">
              <a:ea typeface="+mn-lt"/>
              <a:cs typeface="+mn-lt"/>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p:txBody>
      </p:sp>
      <p:sp>
        <p:nvSpPr>
          <p:cNvPr id="9" name="Title 4">
            <a:extLst>
              <a:ext uri="{FF2B5EF4-FFF2-40B4-BE49-F238E27FC236}">
                <a16:creationId xmlns:a16="http://schemas.microsoft.com/office/drawing/2014/main" id="{5564277C-AA13-FD82-5A21-F1663E8A21E5}"/>
              </a:ext>
            </a:extLst>
          </p:cNvPr>
          <p:cNvSpPr txBox="1">
            <a:spLocks/>
          </p:cNvSpPr>
          <p:nvPr/>
        </p:nvSpPr>
        <p:spPr>
          <a:xfrm>
            <a:off x="757881" y="712573"/>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400" b="1">
                <a:solidFill>
                  <a:schemeClr val="tx2">
                    <a:lumMod val="50000"/>
                  </a:schemeClr>
                </a:solidFill>
                <a:ea typeface="+mn-lt"/>
                <a:cs typeface="+mn-lt"/>
              </a:rPr>
              <a:t>Background</a:t>
            </a:r>
            <a:br>
              <a:rPr lang="en-US" sz="4400"/>
            </a:br>
            <a:endParaRPr lang="en-US" sz="4400">
              <a:solidFill>
                <a:schemeClr val="tx2">
                  <a:lumMod val="50000"/>
                </a:schemeClr>
              </a:solidFill>
              <a:ea typeface="Cambria"/>
            </a:endParaRPr>
          </a:p>
        </p:txBody>
      </p:sp>
      <p:sp>
        <p:nvSpPr>
          <p:cNvPr id="15" name="Rectangle 14">
            <a:extLst>
              <a:ext uri="{FF2B5EF4-FFF2-40B4-BE49-F238E27FC236}">
                <a16:creationId xmlns:a16="http://schemas.microsoft.com/office/drawing/2014/main" id="{A29E0EFA-895A-FA53-3FA8-7D74D0DFB5F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IT20159580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Nanayakkara V.G </a:t>
            </a:r>
            <a:r>
              <a:rPr lang="en-US" sz="1800">
                <a:solidFill>
                  <a:schemeClr val="tx1"/>
                </a:solidFill>
              </a:rPr>
              <a:t>|</a:t>
            </a:r>
            <a:r>
              <a:rPr lang="en-US">
                <a:solidFill>
                  <a:schemeClr val="tx1"/>
                </a:solidFill>
              </a:rPr>
              <a:t>   </a:t>
            </a:r>
            <a:r>
              <a:rPr lang="en-US" b="1">
                <a:solidFill>
                  <a:schemeClr val="tx1"/>
                </a:solidFill>
              </a:rPr>
              <a:t>TMP-23-154</a:t>
            </a:r>
          </a:p>
        </p:txBody>
      </p:sp>
      <p:pic>
        <p:nvPicPr>
          <p:cNvPr id="4" name="Picture 3" descr="Logo&#10;&#10;Description automatically generated">
            <a:extLst>
              <a:ext uri="{FF2B5EF4-FFF2-40B4-BE49-F238E27FC236}">
                <a16:creationId xmlns:a16="http://schemas.microsoft.com/office/drawing/2014/main" id="{FE059329-2F3A-CC41-B993-7A4D506D0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1" y="-152397"/>
            <a:ext cx="2286000" cy="2286000"/>
          </a:xfrm>
          <a:prstGeom prst="rect">
            <a:avLst/>
          </a:prstGeom>
        </p:spPr>
      </p:pic>
    </p:spTree>
    <p:extLst>
      <p:ext uri="{BB962C8B-B14F-4D97-AF65-F5344CB8AC3E}">
        <p14:creationId xmlns:p14="http://schemas.microsoft.com/office/powerpoint/2010/main" val="303325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EFA75-DE19-67A9-0803-B748DAB7A4FC}"/>
              </a:ext>
            </a:extLst>
          </p:cNvPr>
          <p:cNvSpPr>
            <a:spLocks noGrp="1"/>
          </p:cNvSpPr>
          <p:nvPr>
            <p:ph idx="1"/>
          </p:nvPr>
        </p:nvSpPr>
        <p:spPr>
          <a:xfrm>
            <a:off x="198699" y="1718609"/>
            <a:ext cx="8414152" cy="2693044"/>
          </a:xfrm>
        </p:spPr>
        <p:txBody>
          <a:bodyPr vert="horz" lIns="91440" tIns="45720" rIns="91440" bIns="45720" rtlCol="0" anchor="t">
            <a:normAutofit/>
          </a:bodyPr>
          <a:lstStyle/>
          <a:p>
            <a:pPr marL="0" indent="0">
              <a:buNone/>
            </a:pPr>
            <a:r>
              <a:rPr lang="en-US" sz="2800">
                <a:ea typeface="+mn-lt"/>
                <a:cs typeface="+mn-lt"/>
              </a:rPr>
              <a:t>         How to recommend hair disease treatment via </a:t>
            </a:r>
            <a:endParaRPr lang="en-US">
              <a:ea typeface="+mn-lt"/>
              <a:cs typeface="+mn-lt"/>
            </a:endParaRPr>
          </a:p>
          <a:p>
            <a:pPr marL="0" indent="0">
              <a:buNone/>
            </a:pPr>
            <a:r>
              <a:rPr lang="en-US" sz="2800">
                <a:ea typeface="+mn-lt"/>
                <a:cs typeface="+mn-lt"/>
              </a:rPr>
              <a:t>         a mobile ?</a:t>
            </a:r>
            <a:endParaRPr lang="en-US">
              <a:ea typeface="+mn-lt"/>
              <a:cs typeface="+mn-lt"/>
            </a:endParaRPr>
          </a:p>
          <a:p>
            <a:pPr marL="0" indent="0">
              <a:buNone/>
            </a:pPr>
            <a:endParaRPr lang="en-US" sz="2800">
              <a:ea typeface="Cambria"/>
            </a:endParaRPr>
          </a:p>
          <a:p>
            <a:pPr marL="0" indent="0">
              <a:buNone/>
            </a:pPr>
            <a:r>
              <a:rPr lang="en-US" sz="2800">
                <a:ea typeface="Cambria"/>
                <a:cs typeface="Calibri"/>
              </a:rPr>
              <a:t>          What is the accuracy of ML Model ?</a:t>
            </a:r>
          </a:p>
          <a:p>
            <a:pPr marL="457200" indent="-457200">
              <a:buFont typeface="Arial"/>
              <a:buChar char="•"/>
            </a:pPr>
            <a:endParaRPr lang="en-US" sz="2800">
              <a:solidFill>
                <a:srgbClr val="000000"/>
              </a:solidFill>
              <a:latin typeface="Cambria"/>
              <a:ea typeface="+mn-lt"/>
              <a:cs typeface="Calibri"/>
            </a:endParaRPr>
          </a:p>
          <a:p>
            <a:pPr marL="457200" indent="-457200">
              <a:buFont typeface="Arial"/>
              <a:buChar char="•"/>
            </a:pPr>
            <a:endParaRPr lang="en-US" sz="2800">
              <a:solidFill>
                <a:srgbClr val="000000"/>
              </a:solidFill>
              <a:latin typeface="Cambria"/>
              <a:ea typeface="+mn-lt"/>
              <a:cs typeface="Calibri"/>
            </a:endParaRPr>
          </a:p>
          <a:p>
            <a:pPr marL="457200" indent="-457200">
              <a:buFont typeface="Arial"/>
              <a:buChar char="•"/>
            </a:pPr>
            <a:endParaRPr lang="en-US" sz="2800">
              <a:ea typeface="Cambria"/>
              <a:cs typeface="Calibri"/>
            </a:endParaRPr>
          </a:p>
          <a:p>
            <a:pPr marL="0" indent="0">
              <a:buNone/>
            </a:pPr>
            <a:endParaRPr lang="en-US">
              <a:ea typeface="Cambria"/>
            </a:endParaRPr>
          </a:p>
          <a:p>
            <a:pPr marL="0" indent="0">
              <a:buNone/>
            </a:pPr>
            <a:endParaRPr lang="en-US">
              <a:ea typeface="Cambria"/>
            </a:endParaRPr>
          </a:p>
          <a:p>
            <a:pPr marL="0" indent="0">
              <a:buNone/>
            </a:pPr>
            <a:endParaRPr lang="en-US">
              <a:ea typeface="Cambria"/>
            </a:endParaRPr>
          </a:p>
          <a:p>
            <a:pPr marL="0" indent="0">
              <a:buNone/>
            </a:pPr>
            <a:endParaRPr lang="en-US" sz="2400">
              <a:ea typeface="Cambria"/>
            </a:endParaRPr>
          </a:p>
          <a:p>
            <a:pPr marL="0" indent="0">
              <a:buNone/>
            </a:pPr>
            <a:endParaRPr lang="en-US" sz="2000">
              <a:ea typeface="Cambria"/>
            </a:endParaRPr>
          </a:p>
          <a:p>
            <a:endParaRPr lang="en-US">
              <a:ea typeface="Cambria"/>
            </a:endParaRPr>
          </a:p>
        </p:txBody>
      </p:sp>
      <p:sp>
        <p:nvSpPr>
          <p:cNvPr id="9" name="Title 4">
            <a:extLst>
              <a:ext uri="{FF2B5EF4-FFF2-40B4-BE49-F238E27FC236}">
                <a16:creationId xmlns:a16="http://schemas.microsoft.com/office/drawing/2014/main" id="{5564277C-AA13-FD82-5A21-F1663E8A21E5}"/>
              </a:ext>
            </a:extLst>
          </p:cNvPr>
          <p:cNvSpPr txBox="1">
            <a:spLocks/>
          </p:cNvSpPr>
          <p:nvPr/>
        </p:nvSpPr>
        <p:spPr>
          <a:xfrm>
            <a:off x="685800" y="498676"/>
            <a:ext cx="11506200" cy="122030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Research Question</a:t>
            </a:r>
            <a:br>
              <a:rPr lang="en-US" sz="4400" b="1"/>
            </a:br>
            <a:endParaRPr lang="en-US" sz="4400" b="1">
              <a:solidFill>
                <a:schemeClr val="tx2">
                  <a:lumMod val="50000"/>
                </a:schemeClr>
              </a:solidFill>
            </a:endParaRPr>
          </a:p>
        </p:txBody>
      </p:sp>
      <p:sp>
        <p:nvSpPr>
          <p:cNvPr id="4" name="Rectangle 3">
            <a:extLst>
              <a:ext uri="{FF2B5EF4-FFF2-40B4-BE49-F238E27FC236}">
                <a16:creationId xmlns:a16="http://schemas.microsoft.com/office/drawing/2014/main" id="{AE4A47C4-32D7-18F7-B521-B0CF5B4E70C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IT20159580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Nanayakkara V.G </a:t>
            </a:r>
            <a:r>
              <a:rPr lang="en-US" sz="1800">
                <a:solidFill>
                  <a:schemeClr val="tx1"/>
                </a:solidFill>
              </a:rPr>
              <a:t>|</a:t>
            </a:r>
            <a:r>
              <a:rPr lang="en-US">
                <a:solidFill>
                  <a:schemeClr val="tx1"/>
                </a:solidFill>
              </a:rPr>
              <a:t>   </a:t>
            </a:r>
            <a:r>
              <a:rPr lang="en-US" b="1">
                <a:solidFill>
                  <a:schemeClr val="tx1"/>
                </a:solidFill>
              </a:rPr>
              <a:t>TMP-23-154</a:t>
            </a:r>
          </a:p>
        </p:txBody>
      </p:sp>
      <p:pic>
        <p:nvPicPr>
          <p:cNvPr id="2" name="Picture 5" descr="Diagram, icon&#10;&#10;Description automatically generated">
            <a:extLst>
              <a:ext uri="{FF2B5EF4-FFF2-40B4-BE49-F238E27FC236}">
                <a16:creationId xmlns:a16="http://schemas.microsoft.com/office/drawing/2014/main" id="{00B6AE4F-9A6C-FCB3-3717-A4524071EE3C}"/>
              </a:ext>
            </a:extLst>
          </p:cNvPr>
          <p:cNvPicPr>
            <a:picLocks noChangeAspect="1"/>
          </p:cNvPicPr>
          <p:nvPr/>
        </p:nvPicPr>
        <p:blipFill>
          <a:blip r:embed="rId2"/>
          <a:stretch>
            <a:fillRect/>
          </a:stretch>
        </p:blipFill>
        <p:spPr>
          <a:xfrm>
            <a:off x="7859211" y="-2436"/>
            <a:ext cx="4334718" cy="3949910"/>
          </a:xfrm>
          <a:prstGeom prst="rect">
            <a:avLst/>
          </a:prstGeom>
        </p:spPr>
      </p:pic>
      <p:pic>
        <p:nvPicPr>
          <p:cNvPr id="6" name="Picture 6" descr="Icon&#10;&#10;Description automatically generated">
            <a:extLst>
              <a:ext uri="{FF2B5EF4-FFF2-40B4-BE49-F238E27FC236}">
                <a16:creationId xmlns:a16="http://schemas.microsoft.com/office/drawing/2014/main" id="{7E83EBA2-8BAD-B788-0AF0-A84B88104AAF}"/>
              </a:ext>
            </a:extLst>
          </p:cNvPr>
          <p:cNvPicPr>
            <a:picLocks noChangeAspect="1"/>
          </p:cNvPicPr>
          <p:nvPr/>
        </p:nvPicPr>
        <p:blipFill>
          <a:blip r:embed="rId3"/>
          <a:stretch>
            <a:fillRect/>
          </a:stretch>
        </p:blipFill>
        <p:spPr>
          <a:xfrm>
            <a:off x="506271" y="1791965"/>
            <a:ext cx="357129" cy="554019"/>
          </a:xfrm>
          <a:prstGeom prst="rect">
            <a:avLst/>
          </a:prstGeom>
        </p:spPr>
      </p:pic>
      <p:pic>
        <p:nvPicPr>
          <p:cNvPr id="7" name="Picture 6" descr="Icon&#10;&#10;Description automatically generated">
            <a:extLst>
              <a:ext uri="{FF2B5EF4-FFF2-40B4-BE49-F238E27FC236}">
                <a16:creationId xmlns:a16="http://schemas.microsoft.com/office/drawing/2014/main" id="{F3F1B7CB-B486-2996-7438-856E53B395F3}"/>
              </a:ext>
            </a:extLst>
          </p:cNvPr>
          <p:cNvPicPr>
            <a:picLocks noChangeAspect="1"/>
          </p:cNvPicPr>
          <p:nvPr/>
        </p:nvPicPr>
        <p:blipFill>
          <a:blip r:embed="rId3"/>
          <a:stretch>
            <a:fillRect/>
          </a:stretch>
        </p:blipFill>
        <p:spPr>
          <a:xfrm>
            <a:off x="506270" y="3193273"/>
            <a:ext cx="357129" cy="554019"/>
          </a:xfrm>
          <a:prstGeom prst="rect">
            <a:avLst/>
          </a:prstGeom>
        </p:spPr>
      </p:pic>
    </p:spTree>
    <p:extLst>
      <p:ext uri="{BB962C8B-B14F-4D97-AF65-F5344CB8AC3E}">
        <p14:creationId xmlns:p14="http://schemas.microsoft.com/office/powerpoint/2010/main" val="2457719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564277C-AA13-FD82-5A21-F1663E8A21E5}"/>
              </a:ext>
            </a:extLst>
          </p:cNvPr>
          <p:cNvSpPr txBox="1">
            <a:spLocks/>
          </p:cNvSpPr>
          <p:nvPr/>
        </p:nvSpPr>
        <p:spPr>
          <a:xfrm>
            <a:off x="721785" y="633096"/>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RESEARCH GAP</a:t>
            </a:r>
            <a:br>
              <a:rPr lang="en-US" sz="4400" b="1"/>
            </a:br>
            <a:endParaRPr lang="en-US" sz="4400" b="1">
              <a:solidFill>
                <a:schemeClr val="tx2">
                  <a:lumMod val="50000"/>
                </a:schemeClr>
              </a:solidFill>
              <a:ea typeface="Cambria"/>
            </a:endParaRPr>
          </a:p>
        </p:txBody>
      </p:sp>
      <p:sp>
        <p:nvSpPr>
          <p:cNvPr id="4" name="Rectangle 3">
            <a:extLst>
              <a:ext uri="{FF2B5EF4-FFF2-40B4-BE49-F238E27FC236}">
                <a16:creationId xmlns:a16="http://schemas.microsoft.com/office/drawing/2014/main" id="{AE4A47C4-32D7-18F7-B521-B0CF5B4E70C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IT20159580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Nanayakkara V.G </a:t>
            </a:r>
            <a:r>
              <a:rPr lang="en-US" sz="1800">
                <a:solidFill>
                  <a:schemeClr val="tx1"/>
                </a:solidFill>
              </a:rPr>
              <a:t>|</a:t>
            </a:r>
            <a:r>
              <a:rPr lang="en-US">
                <a:solidFill>
                  <a:schemeClr val="tx1"/>
                </a:solidFill>
              </a:rPr>
              <a:t>   </a:t>
            </a:r>
            <a:r>
              <a:rPr lang="en-US" b="1">
                <a:solidFill>
                  <a:schemeClr val="tx1"/>
                </a:solidFill>
              </a:rPr>
              <a:t>TMP-23-154</a:t>
            </a:r>
          </a:p>
        </p:txBody>
      </p:sp>
      <p:pic>
        <p:nvPicPr>
          <p:cNvPr id="6" name="Picture 5" descr="Logo&#10;&#10;Description automatically generated">
            <a:extLst>
              <a:ext uri="{FF2B5EF4-FFF2-40B4-BE49-F238E27FC236}">
                <a16:creationId xmlns:a16="http://schemas.microsoft.com/office/drawing/2014/main" id="{CED5AA0E-DFF2-98E5-CDB2-C6DC47FA8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099" y="-162836"/>
            <a:ext cx="2286000" cy="2286000"/>
          </a:xfrm>
          <a:prstGeom prst="rect">
            <a:avLst/>
          </a:prstGeom>
        </p:spPr>
      </p:pic>
      <p:pic>
        <p:nvPicPr>
          <p:cNvPr id="8" name="Picture 10" descr="A picture containing cup, coffee cup&#10;&#10;Description automatically generated">
            <a:extLst>
              <a:ext uri="{FF2B5EF4-FFF2-40B4-BE49-F238E27FC236}">
                <a16:creationId xmlns:a16="http://schemas.microsoft.com/office/drawing/2014/main" id="{84FB8BA3-D1C2-2CB2-E492-D306B5273EA5}"/>
              </a:ext>
            </a:extLst>
          </p:cNvPr>
          <p:cNvPicPr>
            <a:picLocks noChangeAspect="1"/>
          </p:cNvPicPr>
          <p:nvPr/>
        </p:nvPicPr>
        <p:blipFill>
          <a:blip r:embed="rId3"/>
          <a:stretch>
            <a:fillRect/>
          </a:stretch>
        </p:blipFill>
        <p:spPr>
          <a:xfrm>
            <a:off x="7715884" y="2405875"/>
            <a:ext cx="4041819" cy="3002655"/>
          </a:xfrm>
          <a:prstGeom prst="ellipse">
            <a:avLst/>
          </a:prstGeom>
          <a:ln>
            <a:noFill/>
          </a:ln>
          <a:effectLst>
            <a:softEdge rad="112500"/>
          </a:effectLst>
        </p:spPr>
      </p:pic>
      <p:sp>
        <p:nvSpPr>
          <p:cNvPr id="3" name="Content Placeholder 5">
            <a:extLst>
              <a:ext uri="{FF2B5EF4-FFF2-40B4-BE49-F238E27FC236}">
                <a16:creationId xmlns:a16="http://schemas.microsoft.com/office/drawing/2014/main" id="{4814B67A-8626-8FD8-0C97-8D115817AE55}"/>
              </a:ext>
            </a:extLst>
          </p:cNvPr>
          <p:cNvSpPr>
            <a:spLocks noGrp="1"/>
          </p:cNvSpPr>
          <p:nvPr>
            <p:ph idx="1"/>
          </p:nvPr>
        </p:nvSpPr>
        <p:spPr>
          <a:xfrm>
            <a:off x="205839" y="1716974"/>
            <a:ext cx="7656287" cy="4162302"/>
          </a:xfrm>
        </p:spPr>
        <p:txBody>
          <a:bodyPr vert="horz" lIns="91440" tIns="45720" rIns="91440" bIns="45720" rtlCol="0" anchor="t">
            <a:noAutofit/>
          </a:bodyPr>
          <a:lstStyle/>
          <a:p>
            <a:pPr marL="171450" indent="-171450"/>
            <a:endParaRPr lang="en-US" sz="1800">
              <a:ea typeface="+mn-lt"/>
              <a:cs typeface="+mn-lt"/>
            </a:endParaRPr>
          </a:p>
          <a:p>
            <a:pPr marL="171450" indent="-171450"/>
            <a:r>
              <a:rPr lang="en-US" sz="2400">
                <a:ea typeface="+mn-lt"/>
                <a:cs typeface="+mn-lt"/>
              </a:rPr>
              <a:t>Allergies have not been considered in other systems before the recommended medicine.</a:t>
            </a:r>
          </a:p>
          <a:p>
            <a:pPr marL="171450" indent="-171450"/>
            <a:endParaRPr lang="en-US" sz="2400">
              <a:ea typeface="+mn-lt"/>
              <a:cs typeface="+mn-lt"/>
            </a:endParaRPr>
          </a:p>
          <a:p>
            <a:pPr marL="171450" indent="-171450"/>
            <a:endParaRPr lang="en-US" sz="1800">
              <a:ea typeface="Cambria"/>
            </a:endParaRPr>
          </a:p>
        </p:txBody>
      </p:sp>
    </p:spTree>
    <p:extLst>
      <p:ext uri="{BB962C8B-B14F-4D97-AF65-F5344CB8AC3E}">
        <p14:creationId xmlns:p14="http://schemas.microsoft.com/office/powerpoint/2010/main" val="372206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IT20159580</a:t>
            </a:r>
            <a:r>
              <a:rPr lang="en-US" sz="1800">
                <a:solidFill>
                  <a:schemeClr val="tx1"/>
                </a:solidFill>
              </a:rPr>
              <a:t>   |   </a:t>
            </a:r>
            <a:r>
              <a:rPr lang="en-US" sz="1800" b="1">
                <a:solidFill>
                  <a:schemeClr val="tx1"/>
                </a:solidFill>
              </a:rPr>
              <a:t>Nanayakkara V.G </a:t>
            </a:r>
            <a:r>
              <a:rPr lang="en-US" sz="1800">
                <a:solidFill>
                  <a:schemeClr val="tx1"/>
                </a:solidFill>
              </a:rPr>
              <a:t>|   </a:t>
            </a:r>
            <a:r>
              <a:rPr lang="en-US" b="1">
                <a:solidFill>
                  <a:schemeClr val="tx1"/>
                </a:solidFill>
              </a:rPr>
              <a:t>TMP-23-154</a:t>
            </a:r>
            <a:endParaRPr lang="en-US" sz="1800" b="0">
              <a:solidFill>
                <a:schemeClr val="tx1"/>
              </a:solidFill>
            </a:endParaRPr>
          </a:p>
        </p:txBody>
      </p:sp>
      <p:sp>
        <p:nvSpPr>
          <p:cNvPr id="10" name="Title 4">
            <a:extLst>
              <a:ext uri="{FF2B5EF4-FFF2-40B4-BE49-F238E27FC236}">
                <a16:creationId xmlns:a16="http://schemas.microsoft.com/office/drawing/2014/main" id="{35E8883F-180F-41FF-B53F-EF49BD9568CA}"/>
              </a:ext>
            </a:extLst>
          </p:cNvPr>
          <p:cNvSpPr txBox="1">
            <a:spLocks/>
          </p:cNvSpPr>
          <p:nvPr/>
        </p:nvSpPr>
        <p:spPr>
          <a:xfrm>
            <a:off x="685800" y="152400"/>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400">
                <a:solidFill>
                  <a:schemeClr val="tx2">
                    <a:lumMod val="50000"/>
                  </a:schemeClr>
                </a:solidFill>
              </a:rPr>
              <a:t>Main Objective</a:t>
            </a:r>
          </a:p>
        </p:txBody>
      </p:sp>
      <p:sp>
        <p:nvSpPr>
          <p:cNvPr id="3" name="Content Placeholder 5">
            <a:extLst>
              <a:ext uri="{FF2B5EF4-FFF2-40B4-BE49-F238E27FC236}">
                <a16:creationId xmlns:a16="http://schemas.microsoft.com/office/drawing/2014/main" id="{3D35C333-7E16-766A-0B35-A92FB9A569EF}"/>
              </a:ext>
            </a:extLst>
          </p:cNvPr>
          <p:cNvSpPr>
            <a:spLocks noGrp="1"/>
          </p:cNvSpPr>
          <p:nvPr/>
        </p:nvSpPr>
        <p:spPr>
          <a:xfrm>
            <a:off x="495300" y="1371600"/>
            <a:ext cx="6697980" cy="350520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a:t>D</a:t>
            </a:r>
            <a:r>
              <a:rPr lang="en-US" sz="2800" b="1" i="0">
                <a:effectLst/>
              </a:rPr>
              <a:t>evelop a machine learning-based model that can provide accurate medical recommendations for head rashes, while considering patient preferences, to improve treatment options and empower patients to manage their own health.</a:t>
            </a:r>
          </a:p>
        </p:txBody>
      </p:sp>
      <p:pic>
        <p:nvPicPr>
          <p:cNvPr id="6" name="Picture 5" descr="Logo&#10;&#10;Description automatically generated">
            <a:extLst>
              <a:ext uri="{FF2B5EF4-FFF2-40B4-BE49-F238E27FC236}">
                <a16:creationId xmlns:a16="http://schemas.microsoft.com/office/drawing/2014/main" id="{5AB6E834-3BB9-1E0D-7F00-49CD3C7D7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141959"/>
            <a:ext cx="2286000" cy="2286000"/>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269916A0-987F-871C-848C-AF9D9D4DABCD}"/>
              </a:ext>
            </a:extLst>
          </p:cNvPr>
          <p:cNvPicPr>
            <a:picLocks noChangeAspect="1"/>
          </p:cNvPicPr>
          <p:nvPr/>
        </p:nvPicPr>
        <p:blipFill>
          <a:blip r:embed="rId3"/>
          <a:stretch>
            <a:fillRect/>
          </a:stretch>
        </p:blipFill>
        <p:spPr>
          <a:xfrm>
            <a:off x="7302817" y="2571546"/>
            <a:ext cx="3811904" cy="3509100"/>
          </a:xfrm>
          <a:prstGeom prst="rect">
            <a:avLst/>
          </a:prstGeom>
        </p:spPr>
      </p:pic>
    </p:spTree>
    <p:extLst>
      <p:ext uri="{BB962C8B-B14F-4D97-AF65-F5344CB8AC3E}">
        <p14:creationId xmlns:p14="http://schemas.microsoft.com/office/powerpoint/2010/main" val="1717012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IT20159580</a:t>
            </a:r>
            <a:r>
              <a:rPr lang="en-US" sz="1800">
                <a:solidFill>
                  <a:schemeClr val="tx1"/>
                </a:solidFill>
              </a:rPr>
              <a:t>   |   </a:t>
            </a:r>
            <a:r>
              <a:rPr lang="en-US" sz="1800" b="1">
                <a:solidFill>
                  <a:schemeClr val="tx1"/>
                </a:solidFill>
              </a:rPr>
              <a:t>Nanayakkara V.G </a:t>
            </a:r>
            <a:r>
              <a:rPr lang="en-US" sz="1800">
                <a:solidFill>
                  <a:schemeClr val="tx1"/>
                </a:solidFill>
              </a:rPr>
              <a:t>|   </a:t>
            </a:r>
            <a:r>
              <a:rPr lang="en-US" b="1">
                <a:solidFill>
                  <a:schemeClr val="tx1"/>
                </a:solidFill>
              </a:rPr>
              <a:t>TMP-23-154</a:t>
            </a:r>
            <a:endParaRPr lang="en-US" sz="1800" b="0">
              <a:solidFill>
                <a:schemeClr val="tx1"/>
              </a:solidFill>
            </a:endParaRPr>
          </a:p>
        </p:txBody>
      </p:sp>
      <p:sp>
        <p:nvSpPr>
          <p:cNvPr id="10" name="Title 4">
            <a:extLst>
              <a:ext uri="{FF2B5EF4-FFF2-40B4-BE49-F238E27FC236}">
                <a16:creationId xmlns:a16="http://schemas.microsoft.com/office/drawing/2014/main" id="{35E8883F-180F-41FF-B53F-EF49BD9568CA}"/>
              </a:ext>
            </a:extLst>
          </p:cNvPr>
          <p:cNvSpPr txBox="1">
            <a:spLocks/>
          </p:cNvSpPr>
          <p:nvPr/>
        </p:nvSpPr>
        <p:spPr>
          <a:xfrm>
            <a:off x="685800" y="152400"/>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400">
                <a:solidFill>
                  <a:schemeClr val="tx2">
                    <a:lumMod val="50000"/>
                  </a:schemeClr>
                </a:solidFill>
              </a:rPr>
              <a:t>Sub Objective</a:t>
            </a:r>
          </a:p>
        </p:txBody>
      </p:sp>
      <p:sp>
        <p:nvSpPr>
          <p:cNvPr id="3" name="Content Placeholder 5">
            <a:extLst>
              <a:ext uri="{FF2B5EF4-FFF2-40B4-BE49-F238E27FC236}">
                <a16:creationId xmlns:a16="http://schemas.microsoft.com/office/drawing/2014/main" id="{3D35C333-7E16-766A-0B35-A92FB9A569EF}"/>
              </a:ext>
            </a:extLst>
          </p:cNvPr>
          <p:cNvSpPr>
            <a:spLocks noGrp="1"/>
          </p:cNvSpPr>
          <p:nvPr/>
        </p:nvSpPr>
        <p:spPr>
          <a:xfrm>
            <a:off x="403860" y="1293203"/>
            <a:ext cx="9562001" cy="350520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sz="2800" b="0" i="0">
                <a:effectLst/>
              </a:rPr>
              <a:t>Develop a machine learning-based model for reliable and accurate hair disease treatment recommendations.</a:t>
            </a:r>
          </a:p>
          <a:p>
            <a:endParaRPr lang="en-US" sz="2800"/>
          </a:p>
          <a:p>
            <a:pPr algn="l">
              <a:buFont typeface="Arial" panose="020B0604020202020204" pitchFamily="34" charset="0"/>
              <a:buChar char="•"/>
            </a:pPr>
            <a:r>
              <a:rPr lang="en-US" sz="2800" b="0" i="0">
                <a:effectLst/>
              </a:rPr>
              <a:t>Collect and analyze data effectively to train the machine learning algorithms.</a:t>
            </a:r>
            <a:endParaRPr lang="en-US" sz="2800" b="0" i="0">
              <a:effectLst/>
              <a:ea typeface="Cambria"/>
            </a:endParaRPr>
          </a:p>
          <a:p>
            <a:endParaRPr lang="en-US" sz="2800">
              <a:ea typeface="Cambria"/>
            </a:endParaRPr>
          </a:p>
          <a:p>
            <a:r>
              <a:rPr lang="en-US" sz="2800">
                <a:ea typeface="Cambria"/>
              </a:rPr>
              <a:t>Consider patient preferences in the recommendations provided.</a:t>
            </a:r>
            <a:endParaRPr lang="en-US" sz="2800" b="0" i="0">
              <a:effectLst/>
              <a:ea typeface="Cambria"/>
            </a:endParaRPr>
          </a:p>
          <a:p>
            <a:pPr marL="0" indent="0">
              <a:buNone/>
            </a:pPr>
            <a:endParaRPr lang="en-US" sz="2800">
              <a:ea typeface="Cambria"/>
            </a:endParaRPr>
          </a:p>
        </p:txBody>
      </p:sp>
      <p:pic>
        <p:nvPicPr>
          <p:cNvPr id="6" name="Picture 5" descr="Logo&#10;&#10;Description automatically generated">
            <a:extLst>
              <a:ext uri="{FF2B5EF4-FFF2-40B4-BE49-F238E27FC236}">
                <a16:creationId xmlns:a16="http://schemas.microsoft.com/office/drawing/2014/main" id="{5AB6E834-3BB9-1E0D-7F00-49CD3C7D7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141959"/>
            <a:ext cx="2286000" cy="2286000"/>
          </a:xfrm>
          <a:prstGeom prst="rect">
            <a:avLst/>
          </a:prstGeom>
        </p:spPr>
      </p:pic>
      <p:pic>
        <p:nvPicPr>
          <p:cNvPr id="5" name="Picture 2" descr="A picture containing calendar&#10;&#10;Description automatically generated">
            <a:extLst>
              <a:ext uri="{FF2B5EF4-FFF2-40B4-BE49-F238E27FC236}">
                <a16:creationId xmlns:a16="http://schemas.microsoft.com/office/drawing/2014/main" id="{1769A5AE-63EE-9770-B2D0-78D8B8218732}"/>
              </a:ext>
            </a:extLst>
          </p:cNvPr>
          <p:cNvPicPr>
            <a:picLocks noGrp="1" noChangeAspect="1"/>
          </p:cNvPicPr>
          <p:nvPr>
            <p:ph idx="1"/>
          </p:nvPr>
        </p:nvPicPr>
        <p:blipFill>
          <a:blip r:embed="rId3"/>
          <a:stretch>
            <a:fillRect/>
          </a:stretch>
        </p:blipFill>
        <p:spPr>
          <a:xfrm>
            <a:off x="7172560" y="3432922"/>
            <a:ext cx="3928230" cy="2810934"/>
          </a:xfrm>
        </p:spPr>
      </p:pic>
    </p:spTree>
    <p:extLst>
      <p:ext uri="{BB962C8B-B14F-4D97-AF65-F5344CB8AC3E}">
        <p14:creationId xmlns:p14="http://schemas.microsoft.com/office/powerpoint/2010/main" val="1363202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EC3A1D-9449-FF4C-C542-4857D1113DB3}"/>
              </a:ext>
            </a:extLst>
          </p:cNvPr>
          <p:cNvSpPr>
            <a:spLocks noGrp="1"/>
          </p:cNvSpPr>
          <p:nvPr>
            <p:ph idx="1"/>
          </p:nvPr>
        </p:nvSpPr>
        <p:spPr>
          <a:xfrm>
            <a:off x="304800" y="222850"/>
            <a:ext cx="11684000" cy="6101750"/>
          </a:xfrm>
        </p:spPr>
        <p:txBody>
          <a:bodyPr vert="horz" lIns="91440" tIns="45720" rIns="91440" bIns="45720" rtlCol="0" anchor="t">
            <a:normAutofit/>
          </a:bodyPr>
          <a:lstStyle/>
          <a:p>
            <a:pPr marL="0" indent="0">
              <a:buNone/>
            </a:pPr>
            <a:r>
              <a:rPr lang="en-US" sz="4000">
                <a:ea typeface="+mn-lt"/>
                <a:cs typeface="+mn-lt"/>
              </a:rPr>
              <a:t>Current progress (90%)</a:t>
            </a:r>
            <a:br>
              <a:rPr lang="en-US" sz="4000">
                <a:ea typeface="+mn-lt"/>
                <a:cs typeface="+mn-lt"/>
              </a:rPr>
            </a:br>
            <a:r>
              <a:rPr lang="en-US">
                <a:latin typeface="Arial"/>
                <a:ea typeface="+mn-lt"/>
                <a:cs typeface="Arial"/>
              </a:rPr>
              <a:t>•Analyze Dataset &amp; Preprocessing </a:t>
            </a:r>
            <a:r>
              <a:rPr lang="en-US">
                <a:ea typeface="+mn-lt"/>
                <a:cs typeface="+mn-lt"/>
              </a:rPr>
              <a:t> </a:t>
            </a:r>
            <a:r>
              <a:rPr lang="en-US">
                <a:solidFill>
                  <a:schemeClr val="accent1"/>
                </a:solidFill>
                <a:ea typeface="+mn-lt"/>
                <a:cs typeface="+mn-lt"/>
              </a:rPr>
              <a:t>-Completed</a:t>
            </a:r>
            <a:endParaRPr lang="en-US" sz="4000">
              <a:solidFill>
                <a:schemeClr val="accent1"/>
              </a:solidFill>
              <a:ea typeface="+mn-lt"/>
              <a:cs typeface="+mn-lt"/>
            </a:endParaRPr>
          </a:p>
          <a:p>
            <a:pPr>
              <a:buNone/>
            </a:pPr>
            <a:r>
              <a:rPr lang="en-US" sz="2800">
                <a:latin typeface="Wingdings"/>
                <a:ea typeface="+mn-lt"/>
                <a:cs typeface="+mn-lt"/>
                <a:sym typeface="Wingdings"/>
              </a:rPr>
              <a:t>  §</a:t>
            </a:r>
            <a:r>
              <a:rPr lang="en-US" sz="2800">
                <a:ea typeface="+mn-lt"/>
                <a:cs typeface="+mn-lt"/>
              </a:rPr>
              <a:t>import packages and install torch</a:t>
            </a:r>
            <a:endParaRPr lang="en-US" sz="2800" err="1">
              <a:ea typeface="Cambria"/>
            </a:endParaRPr>
          </a:p>
          <a:p>
            <a:pPr marL="0" indent="0">
              <a:buNone/>
            </a:pPr>
            <a:endParaRPr lang="en-US" sz="4000">
              <a:ea typeface="+mn-lt"/>
              <a:cs typeface="+mn-lt"/>
            </a:endParaRPr>
          </a:p>
        </p:txBody>
      </p:sp>
      <p:pic>
        <p:nvPicPr>
          <p:cNvPr id="5" name="Picture 4" descr="A screenshot of a computer program&#10;&#10;Description automatically generated">
            <a:extLst>
              <a:ext uri="{FF2B5EF4-FFF2-40B4-BE49-F238E27FC236}">
                <a16:creationId xmlns:a16="http://schemas.microsoft.com/office/drawing/2014/main" id="{B3813B51-E459-0654-893C-BB15557EECBD}"/>
              </a:ext>
            </a:extLst>
          </p:cNvPr>
          <p:cNvPicPr>
            <a:picLocks noChangeAspect="1"/>
          </p:cNvPicPr>
          <p:nvPr/>
        </p:nvPicPr>
        <p:blipFill>
          <a:blip r:embed="rId2"/>
          <a:stretch>
            <a:fillRect/>
          </a:stretch>
        </p:blipFill>
        <p:spPr>
          <a:xfrm>
            <a:off x="739346" y="2183927"/>
            <a:ext cx="10610334" cy="3746415"/>
          </a:xfrm>
          <a:prstGeom prst="rect">
            <a:avLst/>
          </a:prstGeom>
        </p:spPr>
      </p:pic>
    </p:spTree>
    <p:extLst>
      <p:ext uri="{BB962C8B-B14F-4D97-AF65-F5344CB8AC3E}">
        <p14:creationId xmlns:p14="http://schemas.microsoft.com/office/powerpoint/2010/main" val="1123787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EC3A1D-9449-FF4C-C542-4857D1113DB3}"/>
              </a:ext>
            </a:extLst>
          </p:cNvPr>
          <p:cNvSpPr>
            <a:spLocks noGrp="1"/>
          </p:cNvSpPr>
          <p:nvPr>
            <p:ph idx="1"/>
          </p:nvPr>
        </p:nvSpPr>
        <p:spPr>
          <a:xfrm>
            <a:off x="304800" y="222850"/>
            <a:ext cx="11684000" cy="6101750"/>
          </a:xfrm>
        </p:spPr>
        <p:txBody>
          <a:bodyPr vert="horz" lIns="91440" tIns="45720" rIns="91440" bIns="45720" rtlCol="0" anchor="t">
            <a:normAutofit/>
          </a:bodyPr>
          <a:lstStyle/>
          <a:p>
            <a:pPr marL="0" indent="0">
              <a:buNone/>
            </a:pPr>
            <a:r>
              <a:rPr lang="en-US" sz="4000">
                <a:ea typeface="+mn-lt"/>
                <a:cs typeface="+mn-lt"/>
              </a:rPr>
              <a:t>Current progress (90%)</a:t>
            </a:r>
            <a:br>
              <a:rPr lang="en-US" sz="4000">
                <a:ea typeface="+mn-lt"/>
                <a:cs typeface="+mn-lt"/>
              </a:rPr>
            </a:br>
            <a:r>
              <a:rPr lang="en-US">
                <a:latin typeface="Arial"/>
                <a:ea typeface="+mn-lt"/>
                <a:cs typeface="Arial"/>
              </a:rPr>
              <a:t>•Data Generation &amp; Features Generation </a:t>
            </a:r>
            <a:r>
              <a:rPr lang="en-US">
                <a:solidFill>
                  <a:schemeClr val="accent1"/>
                </a:solidFill>
                <a:latin typeface="Cambria"/>
                <a:ea typeface="+mn-lt"/>
                <a:cs typeface="Arial"/>
              </a:rPr>
              <a:t>-Completed</a:t>
            </a:r>
            <a:endParaRPr lang="en-US" sz="4000">
              <a:solidFill>
                <a:schemeClr val="accent1"/>
              </a:solidFill>
              <a:ea typeface="+mn-lt"/>
              <a:cs typeface="+mn-lt"/>
            </a:endParaRPr>
          </a:p>
        </p:txBody>
      </p:sp>
      <p:pic>
        <p:nvPicPr>
          <p:cNvPr id="2" name="Picture 1" descr="A screenshot of a computer&#10;&#10;Description automatically generated">
            <a:extLst>
              <a:ext uri="{FF2B5EF4-FFF2-40B4-BE49-F238E27FC236}">
                <a16:creationId xmlns:a16="http://schemas.microsoft.com/office/drawing/2014/main" id="{D44D67C1-82D0-AC85-0CD3-8520559EACF2}"/>
              </a:ext>
            </a:extLst>
          </p:cNvPr>
          <p:cNvPicPr>
            <a:picLocks noChangeAspect="1"/>
          </p:cNvPicPr>
          <p:nvPr/>
        </p:nvPicPr>
        <p:blipFill>
          <a:blip r:embed="rId2"/>
          <a:stretch>
            <a:fillRect/>
          </a:stretch>
        </p:blipFill>
        <p:spPr>
          <a:xfrm>
            <a:off x="1336589" y="1563176"/>
            <a:ext cx="8880388" cy="4483350"/>
          </a:xfrm>
          <a:prstGeom prst="rect">
            <a:avLst/>
          </a:prstGeom>
        </p:spPr>
      </p:pic>
    </p:spTree>
    <p:extLst>
      <p:ext uri="{BB962C8B-B14F-4D97-AF65-F5344CB8AC3E}">
        <p14:creationId xmlns:p14="http://schemas.microsoft.com/office/powerpoint/2010/main" val="593982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EC3A1D-9449-FF4C-C542-4857D1113DB3}"/>
              </a:ext>
            </a:extLst>
          </p:cNvPr>
          <p:cNvSpPr>
            <a:spLocks noGrp="1"/>
          </p:cNvSpPr>
          <p:nvPr>
            <p:ph idx="1"/>
          </p:nvPr>
        </p:nvSpPr>
        <p:spPr>
          <a:xfrm>
            <a:off x="304800" y="222850"/>
            <a:ext cx="11684000" cy="6101750"/>
          </a:xfrm>
        </p:spPr>
        <p:txBody>
          <a:bodyPr vert="horz" lIns="91440" tIns="45720" rIns="91440" bIns="45720" rtlCol="0" anchor="t">
            <a:normAutofit/>
          </a:bodyPr>
          <a:lstStyle/>
          <a:p>
            <a:pPr marL="0" indent="0">
              <a:buNone/>
            </a:pPr>
            <a:r>
              <a:rPr lang="en-US" sz="4000">
                <a:ea typeface="+mn-lt"/>
                <a:cs typeface="+mn-lt"/>
              </a:rPr>
              <a:t>Current progress (90%)</a:t>
            </a:r>
            <a:br>
              <a:rPr lang="en-US" sz="4000">
                <a:ea typeface="+mn-lt"/>
                <a:cs typeface="+mn-lt"/>
              </a:rPr>
            </a:br>
            <a:r>
              <a:rPr lang="en-US">
                <a:latin typeface="Arial"/>
                <a:ea typeface="+mn-lt"/>
                <a:cs typeface="Arial"/>
              </a:rPr>
              <a:t>•Solution Generation </a:t>
            </a:r>
            <a:r>
              <a:rPr lang="en-US">
                <a:solidFill>
                  <a:schemeClr val="accent1"/>
                </a:solidFill>
                <a:latin typeface="Cambria"/>
                <a:ea typeface="+mn-lt"/>
                <a:cs typeface="Arial"/>
              </a:rPr>
              <a:t>-Completed</a:t>
            </a:r>
            <a:endParaRPr lang="en-US" sz="4000">
              <a:solidFill>
                <a:schemeClr val="accent1"/>
              </a:solidFill>
              <a:ea typeface="+mn-lt"/>
              <a:cs typeface="+mn-lt"/>
            </a:endParaRPr>
          </a:p>
        </p:txBody>
      </p:sp>
      <p:pic>
        <p:nvPicPr>
          <p:cNvPr id="4" name="Picture 3" descr="A screen shot of a computer&#10;&#10;Description automatically generated">
            <a:extLst>
              <a:ext uri="{FF2B5EF4-FFF2-40B4-BE49-F238E27FC236}">
                <a16:creationId xmlns:a16="http://schemas.microsoft.com/office/drawing/2014/main" id="{813205C7-4580-8B19-F986-98F096310474}"/>
              </a:ext>
            </a:extLst>
          </p:cNvPr>
          <p:cNvPicPr>
            <a:picLocks noChangeAspect="1"/>
          </p:cNvPicPr>
          <p:nvPr/>
        </p:nvPicPr>
        <p:blipFill>
          <a:blip r:embed="rId2"/>
          <a:stretch>
            <a:fillRect/>
          </a:stretch>
        </p:blipFill>
        <p:spPr>
          <a:xfrm>
            <a:off x="1696995" y="1412176"/>
            <a:ext cx="8200767" cy="4919213"/>
          </a:xfrm>
          <a:prstGeom prst="rect">
            <a:avLst/>
          </a:prstGeom>
        </p:spPr>
      </p:pic>
    </p:spTree>
    <p:extLst>
      <p:ext uri="{BB962C8B-B14F-4D97-AF65-F5344CB8AC3E}">
        <p14:creationId xmlns:p14="http://schemas.microsoft.com/office/powerpoint/2010/main" val="2175259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EC3A1D-9449-FF4C-C542-4857D1113DB3}"/>
              </a:ext>
            </a:extLst>
          </p:cNvPr>
          <p:cNvSpPr>
            <a:spLocks noGrp="1"/>
          </p:cNvSpPr>
          <p:nvPr>
            <p:ph idx="1"/>
          </p:nvPr>
        </p:nvSpPr>
        <p:spPr>
          <a:xfrm>
            <a:off x="304800" y="222850"/>
            <a:ext cx="11684000" cy="6101750"/>
          </a:xfrm>
        </p:spPr>
        <p:txBody>
          <a:bodyPr vert="horz" lIns="91440" tIns="45720" rIns="91440" bIns="45720" rtlCol="0" anchor="t">
            <a:normAutofit/>
          </a:bodyPr>
          <a:lstStyle/>
          <a:p>
            <a:pPr marL="0" indent="0">
              <a:buNone/>
            </a:pPr>
            <a:r>
              <a:rPr lang="en-US" sz="4000">
                <a:ea typeface="+mn-lt"/>
                <a:cs typeface="+mn-lt"/>
              </a:rPr>
              <a:t>Current progress (90%)</a:t>
            </a:r>
            <a:br>
              <a:rPr lang="en-US" sz="4000">
                <a:ea typeface="+mn-lt"/>
                <a:cs typeface="+mn-lt"/>
              </a:rPr>
            </a:br>
            <a:r>
              <a:rPr lang="en-US">
                <a:latin typeface="Arial"/>
                <a:ea typeface="+mn-lt"/>
                <a:cs typeface="Arial"/>
              </a:rPr>
              <a:t>•Data process </a:t>
            </a:r>
            <a:r>
              <a:rPr lang="en-US">
                <a:solidFill>
                  <a:schemeClr val="accent1"/>
                </a:solidFill>
                <a:latin typeface="Cambria"/>
                <a:ea typeface="+mn-lt"/>
                <a:cs typeface="Arial"/>
              </a:rPr>
              <a:t>-Completed</a:t>
            </a:r>
            <a:endParaRPr lang="en-US" sz="4000">
              <a:solidFill>
                <a:schemeClr val="accent1"/>
              </a:solidFill>
              <a:ea typeface="+mn-lt"/>
              <a:cs typeface="+mn-lt"/>
            </a:endParaRPr>
          </a:p>
        </p:txBody>
      </p:sp>
      <p:pic>
        <p:nvPicPr>
          <p:cNvPr id="2" name="Picture 1" descr="A screenshot of a computer&#10;&#10;Description automatically generated">
            <a:extLst>
              <a:ext uri="{FF2B5EF4-FFF2-40B4-BE49-F238E27FC236}">
                <a16:creationId xmlns:a16="http://schemas.microsoft.com/office/drawing/2014/main" id="{45E684B1-5DC9-35DC-F252-4FAE7E09223E}"/>
              </a:ext>
            </a:extLst>
          </p:cNvPr>
          <p:cNvPicPr>
            <a:picLocks noChangeAspect="1"/>
          </p:cNvPicPr>
          <p:nvPr/>
        </p:nvPicPr>
        <p:blipFill>
          <a:blip r:embed="rId2"/>
          <a:stretch>
            <a:fillRect/>
          </a:stretch>
        </p:blipFill>
        <p:spPr>
          <a:xfrm>
            <a:off x="1161535" y="1573428"/>
            <a:ext cx="9879226" cy="4339280"/>
          </a:xfrm>
          <a:prstGeom prst="rect">
            <a:avLst/>
          </a:prstGeom>
        </p:spPr>
      </p:pic>
    </p:spTree>
    <p:extLst>
      <p:ext uri="{BB962C8B-B14F-4D97-AF65-F5344CB8AC3E}">
        <p14:creationId xmlns:p14="http://schemas.microsoft.com/office/powerpoint/2010/main" val="842479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9" name="Rectangle 18">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5867475" y="847827"/>
            <a:ext cx="5408813" cy="1169585"/>
          </a:xfrm>
        </p:spPr>
        <p:txBody>
          <a:bodyPr vert="horz" lIns="91440" tIns="45720" rIns="91440" bIns="45720" rtlCol="0" anchor="b">
            <a:normAutofit/>
          </a:bodyPr>
          <a:lstStyle/>
          <a:p>
            <a:pPr algn="l">
              <a:lnSpc>
                <a:spcPct val="90000"/>
              </a:lnSpc>
            </a:pPr>
            <a:r>
              <a:rPr lang="en-US" sz="4000" b="1">
                <a:latin typeface="Cambria"/>
                <a:ea typeface="Cambria"/>
                <a:cs typeface="+mj-cs"/>
              </a:rPr>
              <a:t>RESEARCH PROBLEM</a:t>
            </a:r>
          </a:p>
        </p:txBody>
      </p:sp>
      <p:pic>
        <p:nvPicPr>
          <p:cNvPr id="7" name="Picture 6" descr="Logo&#10;&#10;Description automatically generated">
            <a:extLst>
              <a:ext uri="{FF2B5EF4-FFF2-40B4-BE49-F238E27FC236}">
                <a16:creationId xmlns:a16="http://schemas.microsoft.com/office/drawing/2014/main" id="{B85C1783-1EE2-8D30-F7F8-9C23A4179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9682" y="-222177"/>
            <a:ext cx="2170866" cy="1936404"/>
          </a:xfrm>
          <a:prstGeom prst="rect">
            <a:avLst/>
          </a:prstGeom>
        </p:spPr>
      </p:pic>
      <p:sp>
        <p:nvSpPr>
          <p:cNvPr id="24" name="Rectangle 2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EB9D52D6-D564-00A7-F2E2-94692E7BA877}"/>
              </a:ext>
            </a:extLst>
          </p:cNvPr>
          <p:cNvPicPr>
            <a:picLocks noChangeAspect="1"/>
          </p:cNvPicPr>
          <p:nvPr/>
        </p:nvPicPr>
        <p:blipFill rotWithShape="1">
          <a:blip r:embed="rId3"/>
          <a:srcRect l="7969" r="12719"/>
          <a:stretch/>
        </p:blipFill>
        <p:spPr>
          <a:xfrm>
            <a:off x="1426015" y="2988920"/>
            <a:ext cx="3639430" cy="2581173"/>
          </a:xfrm>
          <a:prstGeom prst="rect">
            <a:avLst/>
          </a:prstGeom>
        </p:spPr>
      </p:pic>
      <p:sp>
        <p:nvSpPr>
          <p:cNvPr id="3" name="TextBox 2">
            <a:extLst>
              <a:ext uri="{FF2B5EF4-FFF2-40B4-BE49-F238E27FC236}">
                <a16:creationId xmlns:a16="http://schemas.microsoft.com/office/drawing/2014/main" id="{CACBA8CE-38A3-80F0-16B3-B11B50747E4F}"/>
              </a:ext>
            </a:extLst>
          </p:cNvPr>
          <p:cNvSpPr txBox="1"/>
          <p:nvPr/>
        </p:nvSpPr>
        <p:spPr>
          <a:xfrm>
            <a:off x="5868786" y="2508105"/>
            <a:ext cx="5408813" cy="363249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900"/>
              <a:t>High cost of full hair diseases analysis. </a:t>
            </a:r>
          </a:p>
          <a:p>
            <a:pPr marL="285750" indent="-228600">
              <a:lnSpc>
                <a:spcPct val="90000"/>
              </a:lnSpc>
              <a:spcAft>
                <a:spcPts val="600"/>
              </a:spcAft>
              <a:buFont typeface="Arial" panose="020B0604020202020204" pitchFamily="34" charset="0"/>
              <a:buChar char="•"/>
            </a:pPr>
            <a:endParaRPr lang="en-US" sz="1900"/>
          </a:p>
          <a:p>
            <a:pPr marL="285750" indent="-228600">
              <a:lnSpc>
                <a:spcPct val="90000"/>
              </a:lnSpc>
              <a:spcAft>
                <a:spcPts val="600"/>
              </a:spcAft>
              <a:buFont typeface="Arial" panose="020B0604020202020204" pitchFamily="34" charset="0"/>
              <a:buChar char="•"/>
            </a:pPr>
            <a:r>
              <a:rPr lang="en-US" sz="1900"/>
              <a:t>Lack of awareness of hair diseases information</a:t>
            </a:r>
          </a:p>
          <a:p>
            <a:pPr marL="285750" indent="-228600">
              <a:lnSpc>
                <a:spcPct val="90000"/>
              </a:lnSpc>
              <a:spcAft>
                <a:spcPts val="600"/>
              </a:spcAft>
              <a:buFont typeface="Arial" panose="020B0604020202020204" pitchFamily="34" charset="0"/>
              <a:buChar char="•"/>
            </a:pPr>
            <a:endParaRPr lang="en-US" sz="1900"/>
          </a:p>
          <a:p>
            <a:pPr marL="285750" indent="-228600">
              <a:lnSpc>
                <a:spcPct val="90000"/>
              </a:lnSpc>
              <a:spcAft>
                <a:spcPts val="600"/>
              </a:spcAft>
              <a:buFont typeface="Arial" panose="020B0604020202020204" pitchFamily="34" charset="0"/>
              <a:buChar char="•"/>
            </a:pPr>
            <a:r>
              <a:rPr lang="en-US" sz="1900"/>
              <a:t>Inability to identify what hair disease is due to the inherent characteristics of different hair diseases.</a:t>
            </a:r>
          </a:p>
          <a:p>
            <a:pPr marL="285750" indent="-228600">
              <a:lnSpc>
                <a:spcPct val="90000"/>
              </a:lnSpc>
              <a:spcAft>
                <a:spcPts val="600"/>
              </a:spcAft>
              <a:buFont typeface="Arial" panose="020B0604020202020204" pitchFamily="34" charset="0"/>
              <a:buChar char="•"/>
            </a:pPr>
            <a:endParaRPr lang="en-US" sz="1900"/>
          </a:p>
          <a:p>
            <a:pPr marL="285750" indent="-228600">
              <a:lnSpc>
                <a:spcPct val="90000"/>
              </a:lnSpc>
              <a:spcAft>
                <a:spcPts val="600"/>
              </a:spcAft>
              <a:buFont typeface="Arial" panose="020B0604020202020204" pitchFamily="34" charset="0"/>
              <a:buChar char="•"/>
            </a:pPr>
            <a:r>
              <a:rPr lang="en-US" sz="1900"/>
              <a:t>Not being able to identify the necessary treatment in a way that does not damage the hair.</a:t>
            </a:r>
          </a:p>
        </p:txBody>
      </p:sp>
    </p:spTree>
    <p:extLst>
      <p:ext uri="{BB962C8B-B14F-4D97-AF65-F5344CB8AC3E}">
        <p14:creationId xmlns:p14="http://schemas.microsoft.com/office/powerpoint/2010/main" val="3878584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EC3A1D-9449-FF4C-C542-4857D1113DB3}"/>
              </a:ext>
            </a:extLst>
          </p:cNvPr>
          <p:cNvSpPr>
            <a:spLocks noGrp="1"/>
          </p:cNvSpPr>
          <p:nvPr>
            <p:ph idx="1"/>
          </p:nvPr>
        </p:nvSpPr>
        <p:spPr>
          <a:xfrm>
            <a:off x="304800" y="222850"/>
            <a:ext cx="11684000" cy="6101750"/>
          </a:xfrm>
        </p:spPr>
        <p:txBody>
          <a:bodyPr vert="horz" lIns="91440" tIns="45720" rIns="91440" bIns="45720" rtlCol="0" anchor="t">
            <a:normAutofit/>
          </a:bodyPr>
          <a:lstStyle/>
          <a:p>
            <a:pPr marL="0" indent="0">
              <a:buNone/>
            </a:pPr>
            <a:r>
              <a:rPr lang="en-US" sz="4000">
                <a:ea typeface="+mn-lt"/>
                <a:cs typeface="+mn-lt"/>
              </a:rPr>
              <a:t>Current progress (90%)</a:t>
            </a:r>
            <a:br>
              <a:rPr lang="en-US" sz="4000">
                <a:ea typeface="+mn-lt"/>
                <a:cs typeface="+mn-lt"/>
              </a:rPr>
            </a:br>
            <a:r>
              <a:rPr lang="en-US">
                <a:latin typeface="Arial"/>
                <a:ea typeface="+mn-lt"/>
                <a:cs typeface="Arial"/>
              </a:rPr>
              <a:t>•Data Visualizing </a:t>
            </a:r>
            <a:r>
              <a:rPr lang="en-US">
                <a:solidFill>
                  <a:schemeClr val="accent1"/>
                </a:solidFill>
                <a:latin typeface="Cambria"/>
                <a:ea typeface="+mn-lt"/>
                <a:cs typeface="Arial"/>
              </a:rPr>
              <a:t>-Completed</a:t>
            </a:r>
            <a:endParaRPr lang="en-US" sz="4000">
              <a:solidFill>
                <a:schemeClr val="accent1"/>
              </a:solidFill>
              <a:ea typeface="+mn-lt"/>
              <a:cs typeface="+mn-lt"/>
            </a:endParaRPr>
          </a:p>
        </p:txBody>
      </p:sp>
      <p:pic>
        <p:nvPicPr>
          <p:cNvPr id="4" name="Picture 3" descr="A screenshot of a computer screen&#10;&#10;Description automatically generated">
            <a:extLst>
              <a:ext uri="{FF2B5EF4-FFF2-40B4-BE49-F238E27FC236}">
                <a16:creationId xmlns:a16="http://schemas.microsoft.com/office/drawing/2014/main" id="{99C501B9-0E04-7E88-E0C8-82CB6BEDC031}"/>
              </a:ext>
            </a:extLst>
          </p:cNvPr>
          <p:cNvPicPr>
            <a:picLocks noChangeAspect="1"/>
          </p:cNvPicPr>
          <p:nvPr/>
        </p:nvPicPr>
        <p:blipFill>
          <a:blip r:embed="rId2"/>
          <a:stretch>
            <a:fillRect/>
          </a:stretch>
        </p:blipFill>
        <p:spPr>
          <a:xfrm>
            <a:off x="3220995" y="1460670"/>
            <a:ext cx="5492577" cy="5089957"/>
          </a:xfrm>
          <a:prstGeom prst="rect">
            <a:avLst/>
          </a:prstGeom>
        </p:spPr>
      </p:pic>
    </p:spTree>
    <p:extLst>
      <p:ext uri="{BB962C8B-B14F-4D97-AF65-F5344CB8AC3E}">
        <p14:creationId xmlns:p14="http://schemas.microsoft.com/office/powerpoint/2010/main" val="444681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EC3A1D-9449-FF4C-C542-4857D1113DB3}"/>
              </a:ext>
            </a:extLst>
          </p:cNvPr>
          <p:cNvSpPr>
            <a:spLocks noGrp="1"/>
          </p:cNvSpPr>
          <p:nvPr>
            <p:ph idx="1"/>
          </p:nvPr>
        </p:nvSpPr>
        <p:spPr>
          <a:xfrm>
            <a:off x="304800" y="222850"/>
            <a:ext cx="11684000" cy="6101750"/>
          </a:xfrm>
        </p:spPr>
        <p:txBody>
          <a:bodyPr vert="horz" lIns="91440" tIns="45720" rIns="91440" bIns="45720" rtlCol="0" anchor="t">
            <a:normAutofit/>
          </a:bodyPr>
          <a:lstStyle/>
          <a:p>
            <a:pPr marL="0" indent="0">
              <a:buNone/>
            </a:pPr>
            <a:r>
              <a:rPr lang="en-US" sz="4000">
                <a:ea typeface="+mn-lt"/>
                <a:cs typeface="+mn-lt"/>
              </a:rPr>
              <a:t>Current progress (90%)</a:t>
            </a:r>
            <a:br>
              <a:rPr lang="en-US" sz="4000">
                <a:ea typeface="+mn-lt"/>
                <a:cs typeface="+mn-lt"/>
              </a:rPr>
            </a:br>
            <a:r>
              <a:rPr lang="en-US">
                <a:latin typeface="Arial"/>
                <a:ea typeface="+mn-lt"/>
                <a:cs typeface="Arial"/>
              </a:rPr>
              <a:t>•Model Test Accuracy </a:t>
            </a:r>
          </a:p>
          <a:p>
            <a:pPr marL="0" indent="0">
              <a:buNone/>
            </a:pPr>
            <a:endParaRPr lang="en-US">
              <a:solidFill>
                <a:srgbClr val="000000"/>
              </a:solidFill>
              <a:latin typeface="Arial"/>
              <a:ea typeface="+mn-lt"/>
              <a:cs typeface="Arial"/>
            </a:endParaRPr>
          </a:p>
        </p:txBody>
      </p:sp>
      <p:pic>
        <p:nvPicPr>
          <p:cNvPr id="2" name="Picture 1" descr="A screen shot of a computer&#10;&#10;Description automatically generated">
            <a:extLst>
              <a:ext uri="{FF2B5EF4-FFF2-40B4-BE49-F238E27FC236}">
                <a16:creationId xmlns:a16="http://schemas.microsoft.com/office/drawing/2014/main" id="{1F422EE1-B280-B25D-1DB1-BC9A9C5400E1}"/>
              </a:ext>
            </a:extLst>
          </p:cNvPr>
          <p:cNvPicPr>
            <a:picLocks noChangeAspect="1"/>
          </p:cNvPicPr>
          <p:nvPr/>
        </p:nvPicPr>
        <p:blipFill>
          <a:blip r:embed="rId2"/>
          <a:stretch>
            <a:fillRect/>
          </a:stretch>
        </p:blipFill>
        <p:spPr>
          <a:xfrm>
            <a:off x="2778211" y="1466084"/>
            <a:ext cx="6244280" cy="4348020"/>
          </a:xfrm>
          <a:prstGeom prst="rect">
            <a:avLst/>
          </a:prstGeom>
        </p:spPr>
      </p:pic>
    </p:spTree>
    <p:extLst>
      <p:ext uri="{BB962C8B-B14F-4D97-AF65-F5344CB8AC3E}">
        <p14:creationId xmlns:p14="http://schemas.microsoft.com/office/powerpoint/2010/main" val="1071712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3D739C-4F9F-A771-C91C-CC3024BAC2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IT20159580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Nanayakkara V.G </a:t>
            </a:r>
            <a:r>
              <a:rPr lang="en-US" sz="1800">
                <a:solidFill>
                  <a:schemeClr val="tx1"/>
                </a:solidFill>
              </a:rPr>
              <a:t>|</a:t>
            </a:r>
            <a:r>
              <a:rPr lang="en-US">
                <a:solidFill>
                  <a:schemeClr val="tx1"/>
                </a:solidFill>
              </a:rPr>
              <a:t>   </a:t>
            </a:r>
            <a:r>
              <a:rPr lang="en-US" b="1">
                <a:solidFill>
                  <a:schemeClr val="tx1"/>
                </a:solidFill>
              </a:rPr>
              <a:t>TMP-23-154</a:t>
            </a:r>
            <a:endParaRPr lang="en-US" b="1">
              <a:solidFill>
                <a:schemeClr val="tx1"/>
              </a:solidFill>
              <a:ea typeface="+mn-lt"/>
              <a:cs typeface="+mn-lt"/>
            </a:endParaRPr>
          </a:p>
        </p:txBody>
      </p:sp>
      <p:sp>
        <p:nvSpPr>
          <p:cNvPr id="6" name="Title 4">
            <a:extLst>
              <a:ext uri="{FF2B5EF4-FFF2-40B4-BE49-F238E27FC236}">
                <a16:creationId xmlns:a16="http://schemas.microsoft.com/office/drawing/2014/main" id="{A8812A1A-1F37-8B69-994E-BC3B82F1DCA2}"/>
              </a:ext>
            </a:extLst>
          </p:cNvPr>
          <p:cNvSpPr txBox="1">
            <a:spLocks/>
          </p:cNvSpPr>
          <p:nvPr/>
        </p:nvSpPr>
        <p:spPr>
          <a:xfrm>
            <a:off x="310019" y="312106"/>
            <a:ext cx="11506200" cy="123694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System Diagram</a:t>
            </a:r>
            <a:br>
              <a:rPr lang="en-US" sz="4400" b="1"/>
            </a:br>
            <a:endParaRPr lang="en-US" sz="4400" b="1">
              <a:solidFill>
                <a:schemeClr val="tx2">
                  <a:lumMod val="50000"/>
                </a:schemeClr>
              </a:solidFill>
              <a:ea typeface="Cambria"/>
            </a:endParaRPr>
          </a:p>
        </p:txBody>
      </p:sp>
      <p:pic>
        <p:nvPicPr>
          <p:cNvPr id="12" name="Picture 11" descr="Logo&#10;&#10;Description automatically generated">
            <a:extLst>
              <a:ext uri="{FF2B5EF4-FFF2-40B4-BE49-F238E27FC236}">
                <a16:creationId xmlns:a16="http://schemas.microsoft.com/office/drawing/2014/main" id="{D8B5AC1D-3397-100A-0750-2E3CFA5B4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560" y="-263879"/>
            <a:ext cx="2286000" cy="2286000"/>
          </a:xfrm>
          <a:prstGeom prst="rect">
            <a:avLst/>
          </a:prstGeom>
        </p:spPr>
      </p:pic>
      <p:pic>
        <p:nvPicPr>
          <p:cNvPr id="4" name="Picture 3" descr="A diagram of a mobile application&#10;&#10;Description automatically generated">
            <a:extLst>
              <a:ext uri="{FF2B5EF4-FFF2-40B4-BE49-F238E27FC236}">
                <a16:creationId xmlns:a16="http://schemas.microsoft.com/office/drawing/2014/main" id="{E2B65DF1-2BAE-DBCD-6183-7F43EBAD86BB}"/>
              </a:ext>
            </a:extLst>
          </p:cNvPr>
          <p:cNvPicPr>
            <a:picLocks noChangeAspect="1"/>
          </p:cNvPicPr>
          <p:nvPr/>
        </p:nvPicPr>
        <p:blipFill>
          <a:blip r:embed="rId3"/>
          <a:stretch>
            <a:fillRect/>
          </a:stretch>
        </p:blipFill>
        <p:spPr>
          <a:xfrm>
            <a:off x="708454" y="1752116"/>
            <a:ext cx="9240794" cy="3817147"/>
          </a:xfrm>
          <a:prstGeom prst="rect">
            <a:avLst/>
          </a:prstGeom>
        </p:spPr>
      </p:pic>
    </p:spTree>
    <p:extLst>
      <p:ext uri="{BB962C8B-B14F-4D97-AF65-F5344CB8AC3E}">
        <p14:creationId xmlns:p14="http://schemas.microsoft.com/office/powerpoint/2010/main" val="3942361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044E61-0EE8-33D5-83B5-15AABAE867BF}"/>
              </a:ext>
            </a:extLst>
          </p:cNvPr>
          <p:cNvSpPr>
            <a:spLocks noGrp="1"/>
          </p:cNvSpPr>
          <p:nvPr>
            <p:ph idx="1"/>
          </p:nvPr>
        </p:nvSpPr>
        <p:spPr>
          <a:xfrm>
            <a:off x="304800" y="926910"/>
            <a:ext cx="11684000" cy="5181600"/>
          </a:xfrm>
        </p:spPr>
        <p:txBody>
          <a:bodyPr vert="horz" lIns="91440" tIns="45720" rIns="91440" bIns="45720" rtlCol="0" anchor="t">
            <a:normAutofit/>
          </a:bodyPr>
          <a:lstStyle/>
          <a:p>
            <a:r>
              <a:rPr lang="en-US" sz="2800">
                <a:ea typeface="Cambria"/>
              </a:rPr>
              <a:t>Functional and Non-Functional Requirements</a:t>
            </a:r>
          </a:p>
        </p:txBody>
      </p:sp>
      <p:sp>
        <p:nvSpPr>
          <p:cNvPr id="5" name="Rectangle 4">
            <a:extLst>
              <a:ext uri="{FF2B5EF4-FFF2-40B4-BE49-F238E27FC236}">
                <a16:creationId xmlns:a16="http://schemas.microsoft.com/office/drawing/2014/main" id="{EE3D739C-4F9F-A771-C91C-CC3024BAC2B4}"/>
              </a:ext>
            </a:extLst>
          </p:cNvPr>
          <p:cNvSpPr/>
          <p:nvPr/>
        </p:nvSpPr>
        <p:spPr>
          <a:xfrm>
            <a:off x="2677928" y="659523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IT20159580</a:t>
            </a:r>
            <a:r>
              <a:rPr lang="en-US">
                <a:solidFill>
                  <a:schemeClr val="tx1"/>
                </a:solidFill>
                <a:ea typeface="+mn-lt"/>
                <a:cs typeface="+mn-lt"/>
              </a:rPr>
              <a:t>   </a:t>
            </a:r>
            <a:r>
              <a:rPr lang="en-US" sz="1800">
                <a:solidFill>
                  <a:schemeClr val="tx1"/>
                </a:solidFill>
                <a:ea typeface="+mn-lt"/>
                <a:cs typeface="+mn-lt"/>
              </a:rPr>
              <a:t>|</a:t>
            </a:r>
            <a:r>
              <a:rPr lang="en-US">
                <a:solidFill>
                  <a:schemeClr val="tx1"/>
                </a:solidFill>
                <a:ea typeface="+mn-lt"/>
                <a:cs typeface="+mn-lt"/>
              </a:rPr>
              <a:t>   </a:t>
            </a:r>
            <a:r>
              <a:rPr lang="en-US" b="1">
                <a:solidFill>
                  <a:schemeClr val="tx1"/>
                </a:solidFill>
                <a:ea typeface="+mn-lt"/>
                <a:cs typeface="+mn-lt"/>
              </a:rPr>
              <a:t>Nanayakkara V.G </a:t>
            </a:r>
            <a:r>
              <a:rPr lang="en-US" sz="1800">
                <a:solidFill>
                  <a:schemeClr val="tx1"/>
                </a:solidFill>
                <a:ea typeface="+mn-lt"/>
                <a:cs typeface="+mn-lt"/>
              </a:rPr>
              <a:t>|</a:t>
            </a:r>
            <a:r>
              <a:rPr lang="en-US">
                <a:solidFill>
                  <a:schemeClr val="tx1"/>
                </a:solidFill>
                <a:ea typeface="+mn-lt"/>
                <a:cs typeface="+mn-lt"/>
              </a:rPr>
              <a:t>   </a:t>
            </a:r>
            <a:r>
              <a:rPr lang="en-US" b="1">
                <a:solidFill>
                  <a:schemeClr val="tx1"/>
                </a:solidFill>
                <a:ea typeface="+mn-lt"/>
                <a:cs typeface="+mn-lt"/>
              </a:rPr>
              <a:t>TMP-23-154</a:t>
            </a:r>
          </a:p>
          <a:p>
            <a:endParaRPr lang="en-US" sz="1800">
              <a:solidFill>
                <a:schemeClr val="tx1"/>
              </a:solidFill>
              <a:ea typeface="Cambria"/>
            </a:endParaRPr>
          </a:p>
        </p:txBody>
      </p:sp>
      <p:sp>
        <p:nvSpPr>
          <p:cNvPr id="8" name="Title 4">
            <a:extLst>
              <a:ext uri="{FF2B5EF4-FFF2-40B4-BE49-F238E27FC236}">
                <a16:creationId xmlns:a16="http://schemas.microsoft.com/office/drawing/2014/main" id="{4A0BBA0C-B2FF-8FFE-D0AA-D57BB712BDBF}"/>
              </a:ext>
            </a:extLst>
          </p:cNvPr>
          <p:cNvSpPr txBox="1">
            <a:spLocks/>
          </p:cNvSpPr>
          <p:nvPr/>
        </p:nvSpPr>
        <p:spPr>
          <a:xfrm>
            <a:off x="310019" y="361771"/>
            <a:ext cx="11506200" cy="7366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Requirements</a:t>
            </a:r>
            <a:br>
              <a:rPr lang="en-US" sz="4400"/>
            </a:br>
            <a:endParaRPr lang="en-US" sz="4400">
              <a:solidFill>
                <a:schemeClr val="tx2">
                  <a:lumMod val="50000"/>
                </a:schemeClr>
              </a:solidFill>
              <a:ea typeface="Cambria"/>
            </a:endParaRPr>
          </a:p>
        </p:txBody>
      </p:sp>
      <p:pic>
        <p:nvPicPr>
          <p:cNvPr id="4" name="Picture 5" descr="Diagram&#10;&#10;Description automatically generated">
            <a:extLst>
              <a:ext uri="{FF2B5EF4-FFF2-40B4-BE49-F238E27FC236}">
                <a16:creationId xmlns:a16="http://schemas.microsoft.com/office/drawing/2014/main" id="{5190BF3A-08B7-307F-D1E7-5855FB441B22}"/>
              </a:ext>
            </a:extLst>
          </p:cNvPr>
          <p:cNvPicPr>
            <a:picLocks noChangeAspect="1"/>
          </p:cNvPicPr>
          <p:nvPr/>
        </p:nvPicPr>
        <p:blipFill>
          <a:blip r:embed="rId2"/>
          <a:stretch>
            <a:fillRect/>
          </a:stretch>
        </p:blipFill>
        <p:spPr>
          <a:xfrm>
            <a:off x="2711356" y="1651083"/>
            <a:ext cx="5245288" cy="4602162"/>
          </a:xfrm>
          <a:prstGeom prst="rect">
            <a:avLst/>
          </a:prstGeom>
        </p:spPr>
      </p:pic>
      <p:pic>
        <p:nvPicPr>
          <p:cNvPr id="6" name="Picture 5" descr="Logo&#10;&#10;Description automatically generated">
            <a:extLst>
              <a:ext uri="{FF2B5EF4-FFF2-40B4-BE49-F238E27FC236}">
                <a16:creationId xmlns:a16="http://schemas.microsoft.com/office/drawing/2014/main" id="{F9003234-8E21-DE7F-C543-726105051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141959"/>
            <a:ext cx="2286000" cy="2286000"/>
          </a:xfrm>
          <a:prstGeom prst="rect">
            <a:avLst/>
          </a:prstGeom>
        </p:spPr>
      </p:pic>
    </p:spTree>
    <p:extLst>
      <p:ext uri="{BB962C8B-B14F-4D97-AF65-F5344CB8AC3E}">
        <p14:creationId xmlns:p14="http://schemas.microsoft.com/office/powerpoint/2010/main" val="2273771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3D739C-4F9F-A771-C91C-CC3024BAC2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IT20159580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Nanayakkara V.G </a:t>
            </a:r>
            <a:r>
              <a:rPr lang="en-US" sz="1800">
                <a:solidFill>
                  <a:schemeClr val="tx1"/>
                </a:solidFill>
              </a:rPr>
              <a:t>|</a:t>
            </a:r>
            <a:r>
              <a:rPr lang="en-US">
                <a:solidFill>
                  <a:schemeClr val="tx1"/>
                </a:solidFill>
              </a:rPr>
              <a:t>   </a:t>
            </a:r>
            <a:r>
              <a:rPr lang="en-US" b="1">
                <a:solidFill>
                  <a:schemeClr val="tx1"/>
                </a:solidFill>
              </a:rPr>
              <a:t>TMP-23-154</a:t>
            </a:r>
            <a:endParaRPr lang="en-US">
              <a:solidFill>
                <a:schemeClr val="tx1"/>
              </a:solidFill>
            </a:endParaRPr>
          </a:p>
        </p:txBody>
      </p:sp>
      <p:sp>
        <p:nvSpPr>
          <p:cNvPr id="6" name="Title 4">
            <a:extLst>
              <a:ext uri="{FF2B5EF4-FFF2-40B4-BE49-F238E27FC236}">
                <a16:creationId xmlns:a16="http://schemas.microsoft.com/office/drawing/2014/main" id="{2E4E5751-A0F4-A15A-8006-CB8ED00FCF1C}"/>
              </a:ext>
            </a:extLst>
          </p:cNvPr>
          <p:cNvSpPr txBox="1">
            <a:spLocks/>
          </p:cNvSpPr>
          <p:nvPr/>
        </p:nvSpPr>
        <p:spPr>
          <a:xfrm>
            <a:off x="310019" y="332984"/>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Tools and Technologies</a:t>
            </a:r>
            <a:br>
              <a:rPr lang="en-US" sz="4400"/>
            </a:br>
            <a:endParaRPr lang="en-US" sz="4400">
              <a:solidFill>
                <a:schemeClr val="tx2">
                  <a:lumMod val="50000"/>
                </a:schemeClr>
              </a:solidFill>
              <a:ea typeface="Cambria"/>
            </a:endParaRPr>
          </a:p>
        </p:txBody>
      </p:sp>
      <p:sp>
        <p:nvSpPr>
          <p:cNvPr id="2" name="Rectangle 1">
            <a:extLst>
              <a:ext uri="{FF2B5EF4-FFF2-40B4-BE49-F238E27FC236}">
                <a16:creationId xmlns:a16="http://schemas.microsoft.com/office/drawing/2014/main" id="{9ECA09EB-842E-5EB3-A432-B9FE2FF2076E}"/>
              </a:ext>
            </a:extLst>
          </p:cNvPr>
          <p:cNvSpPr/>
          <p:nvPr/>
        </p:nvSpPr>
        <p:spPr>
          <a:xfrm>
            <a:off x="709839" y="1474045"/>
            <a:ext cx="6195785" cy="417288"/>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7" name="Rectangle 6">
            <a:extLst>
              <a:ext uri="{FF2B5EF4-FFF2-40B4-BE49-F238E27FC236}">
                <a16:creationId xmlns:a16="http://schemas.microsoft.com/office/drawing/2014/main" id="{C67D05AE-372C-E96D-A04A-0BF21EB7EE3A}"/>
              </a:ext>
            </a:extLst>
          </p:cNvPr>
          <p:cNvSpPr/>
          <p:nvPr/>
        </p:nvSpPr>
        <p:spPr>
          <a:xfrm>
            <a:off x="1485446" y="1244991"/>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Mobile Application &amp; Tools</a:t>
            </a:r>
            <a:endParaRPr lang="en-US" sz="1600" b="1">
              <a:solidFill>
                <a:schemeClr val="bg1"/>
              </a:solidFill>
            </a:endParaRPr>
          </a:p>
        </p:txBody>
      </p:sp>
      <p:sp>
        <p:nvSpPr>
          <p:cNvPr id="8" name="TextBox 7">
            <a:extLst>
              <a:ext uri="{FF2B5EF4-FFF2-40B4-BE49-F238E27FC236}">
                <a16:creationId xmlns:a16="http://schemas.microsoft.com/office/drawing/2014/main" id="{309B9507-BA52-9976-7B6E-F3576BA45C7E}"/>
              </a:ext>
            </a:extLst>
          </p:cNvPr>
          <p:cNvSpPr txBox="1"/>
          <p:nvPr/>
        </p:nvSpPr>
        <p:spPr>
          <a:xfrm>
            <a:off x="814160" y="1553421"/>
            <a:ext cx="17916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600" b="1">
                <a:ea typeface="Cambria"/>
              </a:rPr>
              <a:t>Android</a:t>
            </a:r>
          </a:p>
        </p:txBody>
      </p:sp>
      <p:sp>
        <p:nvSpPr>
          <p:cNvPr id="12" name="Rectangle 11">
            <a:extLst>
              <a:ext uri="{FF2B5EF4-FFF2-40B4-BE49-F238E27FC236}">
                <a16:creationId xmlns:a16="http://schemas.microsoft.com/office/drawing/2014/main" id="{65005F72-D4B6-3FD6-3F95-A7FD3EE51471}"/>
              </a:ext>
            </a:extLst>
          </p:cNvPr>
          <p:cNvSpPr/>
          <p:nvPr/>
        </p:nvSpPr>
        <p:spPr>
          <a:xfrm>
            <a:off x="709839" y="3404886"/>
            <a:ext cx="6216105" cy="83203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14" name="TextBox 13">
            <a:extLst>
              <a:ext uri="{FF2B5EF4-FFF2-40B4-BE49-F238E27FC236}">
                <a16:creationId xmlns:a16="http://schemas.microsoft.com/office/drawing/2014/main" id="{B31C05FD-5600-DEB4-9AB7-944B70B1F304}"/>
              </a:ext>
            </a:extLst>
          </p:cNvPr>
          <p:cNvSpPr txBox="1"/>
          <p:nvPr/>
        </p:nvSpPr>
        <p:spPr>
          <a:xfrm>
            <a:off x="834480" y="3511475"/>
            <a:ext cx="250825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solidFill>
                  <a:srgbClr val="000000"/>
                </a:solidFill>
                <a:ea typeface="+mn-lt"/>
                <a:cs typeface="+mn-lt"/>
              </a:rPr>
              <a:t>Pandas</a:t>
            </a:r>
            <a:endParaRPr lang="en-US">
              <a:ea typeface="Cambria"/>
            </a:endParaRPr>
          </a:p>
          <a:p>
            <a:pPr marL="285750" indent="-285750">
              <a:buFont typeface="Arial"/>
              <a:buChar char="•"/>
            </a:pPr>
            <a:r>
              <a:rPr lang="en-US" sz="1600" b="1" err="1">
                <a:ea typeface="Cambria"/>
              </a:rPr>
              <a:t>numpy</a:t>
            </a:r>
            <a:r>
              <a:rPr lang="en-US" sz="1600" b="1">
                <a:ea typeface="Cambria"/>
              </a:rPr>
              <a:t>                             </a:t>
            </a:r>
            <a:endParaRPr lang="en-US">
              <a:ea typeface="Cambria"/>
            </a:endParaRPr>
          </a:p>
          <a:p>
            <a:endParaRPr lang="en-US" sz="1600" b="1">
              <a:ea typeface="Cambria"/>
            </a:endParaRPr>
          </a:p>
          <a:p>
            <a:pPr marL="285750" indent="-285750">
              <a:buFont typeface="Arial"/>
              <a:buChar char="•"/>
            </a:pPr>
            <a:endParaRPr lang="en-US" sz="1600" b="1">
              <a:ea typeface="Cambria"/>
            </a:endParaRPr>
          </a:p>
        </p:txBody>
      </p:sp>
      <p:sp>
        <p:nvSpPr>
          <p:cNvPr id="15" name="Rectangle 14">
            <a:extLst>
              <a:ext uri="{FF2B5EF4-FFF2-40B4-BE49-F238E27FC236}">
                <a16:creationId xmlns:a16="http://schemas.microsoft.com/office/drawing/2014/main" id="{2D877DE6-0BE6-90F5-4ECC-1D40A4C6A42C}"/>
              </a:ext>
            </a:extLst>
          </p:cNvPr>
          <p:cNvSpPr/>
          <p:nvPr/>
        </p:nvSpPr>
        <p:spPr>
          <a:xfrm>
            <a:off x="709428" y="4749066"/>
            <a:ext cx="6216379" cy="1205276"/>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17" name="TextBox 16">
            <a:extLst>
              <a:ext uri="{FF2B5EF4-FFF2-40B4-BE49-F238E27FC236}">
                <a16:creationId xmlns:a16="http://schemas.microsoft.com/office/drawing/2014/main" id="{8074D863-D68F-CE09-BA15-EB0657004D14}"/>
              </a:ext>
            </a:extLst>
          </p:cNvPr>
          <p:cNvSpPr txBox="1"/>
          <p:nvPr/>
        </p:nvSpPr>
        <p:spPr>
          <a:xfrm>
            <a:off x="833268" y="5008152"/>
            <a:ext cx="5056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err="1">
                <a:ea typeface="Cambria"/>
              </a:rPr>
              <a:t>Pytourch</a:t>
            </a:r>
            <a:r>
              <a:rPr lang="en-US" sz="1600" b="1">
                <a:ea typeface="Cambria"/>
              </a:rPr>
              <a:t>(Deep Learning Framework)</a:t>
            </a:r>
          </a:p>
          <a:p>
            <a:pPr marL="285750" indent="-285750">
              <a:buFont typeface="Arial"/>
              <a:buChar char="•"/>
            </a:pPr>
            <a:r>
              <a:rPr lang="en-US" sz="1600" b="1">
                <a:ea typeface="Cambria"/>
              </a:rPr>
              <a:t>Machine Learning</a:t>
            </a:r>
          </a:p>
          <a:p>
            <a:pPr marL="285750" indent="-285750">
              <a:buFont typeface="Arial"/>
              <a:buChar char="•"/>
            </a:pPr>
            <a:r>
              <a:rPr lang="en-US" sz="1600" b="1" err="1">
                <a:ea typeface="Cambria"/>
              </a:rPr>
              <a:t>Algorithum</a:t>
            </a:r>
            <a:r>
              <a:rPr lang="en-US" sz="1600" b="1">
                <a:ea typeface="Cambria"/>
              </a:rPr>
              <a:t> – Linear Regression</a:t>
            </a:r>
          </a:p>
          <a:p>
            <a:pPr marL="285750" indent="-285750">
              <a:buFont typeface="Arial"/>
              <a:buChar char="•"/>
            </a:pPr>
            <a:endParaRPr lang="en-US" sz="1600" b="1">
              <a:ea typeface="Cambria"/>
            </a:endParaRPr>
          </a:p>
          <a:p>
            <a:endParaRPr lang="en-US" sz="1600" b="1">
              <a:ea typeface="Cambria"/>
            </a:endParaRPr>
          </a:p>
        </p:txBody>
      </p:sp>
      <p:sp>
        <p:nvSpPr>
          <p:cNvPr id="19" name="Rectangle 18">
            <a:extLst>
              <a:ext uri="{FF2B5EF4-FFF2-40B4-BE49-F238E27FC236}">
                <a16:creationId xmlns:a16="http://schemas.microsoft.com/office/drawing/2014/main" id="{EE129A2B-BFE8-1DDC-466B-A44768A8BEE0}"/>
              </a:ext>
            </a:extLst>
          </p:cNvPr>
          <p:cNvSpPr/>
          <p:nvPr/>
        </p:nvSpPr>
        <p:spPr>
          <a:xfrm>
            <a:off x="1460407" y="3212117"/>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mn-lt"/>
                <a:cs typeface="+mn-lt"/>
              </a:rPr>
              <a:t>Dependencies</a:t>
            </a:r>
            <a:endParaRPr lang="en-US"/>
          </a:p>
        </p:txBody>
      </p:sp>
      <p:sp>
        <p:nvSpPr>
          <p:cNvPr id="20" name="TextBox 19">
            <a:extLst>
              <a:ext uri="{FF2B5EF4-FFF2-40B4-BE49-F238E27FC236}">
                <a16:creationId xmlns:a16="http://schemas.microsoft.com/office/drawing/2014/main" id="{0AEB514D-E4B3-4C11-3CFA-9730601CB682}"/>
              </a:ext>
            </a:extLst>
          </p:cNvPr>
          <p:cNvSpPr txBox="1"/>
          <p:nvPr/>
        </p:nvSpPr>
        <p:spPr>
          <a:xfrm>
            <a:off x="3517264" y="3516010"/>
            <a:ext cx="16135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matplotlib</a:t>
            </a:r>
            <a:endParaRPr lang="en-US" sz="1600">
              <a:ea typeface="Cambria"/>
            </a:endParaRPr>
          </a:p>
        </p:txBody>
      </p:sp>
      <p:sp>
        <p:nvSpPr>
          <p:cNvPr id="21" name="Rectangle 20">
            <a:extLst>
              <a:ext uri="{FF2B5EF4-FFF2-40B4-BE49-F238E27FC236}">
                <a16:creationId xmlns:a16="http://schemas.microsoft.com/office/drawing/2014/main" id="{3BB9291E-1800-A37B-5F9C-1E4E701D6D41}"/>
              </a:ext>
            </a:extLst>
          </p:cNvPr>
          <p:cNvSpPr/>
          <p:nvPr/>
        </p:nvSpPr>
        <p:spPr>
          <a:xfrm>
            <a:off x="1515923" y="4596259"/>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Technical Concepts</a:t>
            </a:r>
            <a:endParaRPr lang="en-US"/>
          </a:p>
        </p:txBody>
      </p:sp>
      <p:pic>
        <p:nvPicPr>
          <p:cNvPr id="24" name="Picture 24" descr="Diagram&#10;&#10;Description automatically generated">
            <a:extLst>
              <a:ext uri="{FF2B5EF4-FFF2-40B4-BE49-F238E27FC236}">
                <a16:creationId xmlns:a16="http://schemas.microsoft.com/office/drawing/2014/main" id="{CEAB5BE7-E193-9A2D-F425-7388B155E670}"/>
              </a:ext>
            </a:extLst>
          </p:cNvPr>
          <p:cNvPicPr>
            <a:picLocks noChangeAspect="1"/>
          </p:cNvPicPr>
          <p:nvPr/>
        </p:nvPicPr>
        <p:blipFill>
          <a:blip r:embed="rId2"/>
          <a:stretch>
            <a:fillRect/>
          </a:stretch>
        </p:blipFill>
        <p:spPr>
          <a:xfrm>
            <a:off x="9773849" y="3602285"/>
            <a:ext cx="2207261" cy="1597047"/>
          </a:xfrm>
          <a:prstGeom prst="rect">
            <a:avLst/>
          </a:prstGeom>
        </p:spPr>
      </p:pic>
      <p:pic>
        <p:nvPicPr>
          <p:cNvPr id="27" name="Picture 27">
            <a:extLst>
              <a:ext uri="{FF2B5EF4-FFF2-40B4-BE49-F238E27FC236}">
                <a16:creationId xmlns:a16="http://schemas.microsoft.com/office/drawing/2014/main" id="{8CAB037B-63D9-2301-633D-2768F7474F9A}"/>
              </a:ext>
            </a:extLst>
          </p:cNvPr>
          <p:cNvPicPr>
            <a:picLocks noChangeAspect="1"/>
          </p:cNvPicPr>
          <p:nvPr/>
        </p:nvPicPr>
        <p:blipFill>
          <a:blip r:embed="rId3"/>
          <a:stretch>
            <a:fillRect/>
          </a:stretch>
        </p:blipFill>
        <p:spPr>
          <a:xfrm>
            <a:off x="7137449" y="3115552"/>
            <a:ext cx="2525486" cy="982836"/>
          </a:xfrm>
          <a:prstGeom prst="rect">
            <a:avLst/>
          </a:prstGeom>
        </p:spPr>
      </p:pic>
      <p:pic>
        <p:nvPicPr>
          <p:cNvPr id="4" name="Picture 3" descr="Logo&#10;&#10;Description automatically generated">
            <a:extLst>
              <a:ext uri="{FF2B5EF4-FFF2-40B4-BE49-F238E27FC236}">
                <a16:creationId xmlns:a16="http://schemas.microsoft.com/office/drawing/2014/main" id="{0601C586-8175-0A6C-A9BB-0FEE53AF8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1907" y="-89767"/>
            <a:ext cx="2286000" cy="2286000"/>
          </a:xfrm>
          <a:prstGeom prst="rect">
            <a:avLst/>
          </a:prstGeom>
        </p:spPr>
      </p:pic>
      <p:pic>
        <p:nvPicPr>
          <p:cNvPr id="3" name="Picture 12" descr="Logo, company name&#10;&#10;Description automatically generated">
            <a:extLst>
              <a:ext uri="{FF2B5EF4-FFF2-40B4-BE49-F238E27FC236}">
                <a16:creationId xmlns:a16="http://schemas.microsoft.com/office/drawing/2014/main" id="{64C87DCB-036A-738D-8C6F-392C410A7677}"/>
              </a:ext>
            </a:extLst>
          </p:cNvPr>
          <p:cNvPicPr>
            <a:picLocks noChangeAspect="1"/>
          </p:cNvPicPr>
          <p:nvPr/>
        </p:nvPicPr>
        <p:blipFill>
          <a:blip r:embed="rId5"/>
          <a:stretch>
            <a:fillRect/>
          </a:stretch>
        </p:blipFill>
        <p:spPr>
          <a:xfrm>
            <a:off x="9818026" y="2023640"/>
            <a:ext cx="1526276" cy="996554"/>
          </a:xfrm>
          <a:prstGeom prst="rect">
            <a:avLst/>
          </a:prstGeom>
        </p:spPr>
      </p:pic>
      <p:pic>
        <p:nvPicPr>
          <p:cNvPr id="9" name="Picture 8" descr="A green logo with two eyes and two small black eyes&#10;&#10;Description automatically generated">
            <a:extLst>
              <a:ext uri="{FF2B5EF4-FFF2-40B4-BE49-F238E27FC236}">
                <a16:creationId xmlns:a16="http://schemas.microsoft.com/office/drawing/2014/main" id="{D56F24CC-0AE1-403C-2B6C-DB40F0FD29A3}"/>
              </a:ext>
            </a:extLst>
          </p:cNvPr>
          <p:cNvPicPr>
            <a:picLocks noChangeAspect="1"/>
          </p:cNvPicPr>
          <p:nvPr/>
        </p:nvPicPr>
        <p:blipFill>
          <a:blip r:embed="rId6"/>
          <a:stretch>
            <a:fillRect/>
          </a:stretch>
        </p:blipFill>
        <p:spPr>
          <a:xfrm>
            <a:off x="7092778" y="1109535"/>
            <a:ext cx="2526957" cy="1601230"/>
          </a:xfrm>
          <a:prstGeom prst="rect">
            <a:avLst/>
          </a:prstGeom>
        </p:spPr>
      </p:pic>
      <p:sp>
        <p:nvSpPr>
          <p:cNvPr id="26" name="Rectangle 25">
            <a:extLst>
              <a:ext uri="{FF2B5EF4-FFF2-40B4-BE49-F238E27FC236}">
                <a16:creationId xmlns:a16="http://schemas.microsoft.com/office/drawing/2014/main" id="{F4118375-4367-534C-0123-C20B57F2BCF1}"/>
              </a:ext>
            </a:extLst>
          </p:cNvPr>
          <p:cNvSpPr/>
          <p:nvPr/>
        </p:nvSpPr>
        <p:spPr>
          <a:xfrm>
            <a:off x="709839" y="2453759"/>
            <a:ext cx="6195785" cy="489859"/>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29" name="TextBox 28">
            <a:extLst>
              <a:ext uri="{FF2B5EF4-FFF2-40B4-BE49-F238E27FC236}">
                <a16:creationId xmlns:a16="http://schemas.microsoft.com/office/drawing/2014/main" id="{5220E0F4-4FC8-F7BB-93B2-3C7F24EB984B}"/>
              </a:ext>
            </a:extLst>
          </p:cNvPr>
          <p:cNvSpPr txBox="1"/>
          <p:nvPr/>
        </p:nvSpPr>
        <p:spPr>
          <a:xfrm>
            <a:off x="814160" y="2538528"/>
            <a:ext cx="179160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600" b="1">
                <a:ea typeface="Cambria"/>
              </a:rPr>
              <a:t>Firebase</a:t>
            </a:r>
            <a:endParaRPr lang="en-US" sz="1600">
              <a:ea typeface="+mn-lt"/>
              <a:cs typeface="+mn-lt"/>
            </a:endParaRPr>
          </a:p>
          <a:p>
            <a:pPr marL="285750" indent="-285750" algn="l">
              <a:buFont typeface="Arial"/>
              <a:buChar char="•"/>
            </a:pPr>
            <a:endParaRPr lang="en-US" sz="1600" b="1">
              <a:ea typeface="Cambria"/>
            </a:endParaRPr>
          </a:p>
        </p:txBody>
      </p:sp>
      <p:sp>
        <p:nvSpPr>
          <p:cNvPr id="31" name="Rectangle 30">
            <a:extLst>
              <a:ext uri="{FF2B5EF4-FFF2-40B4-BE49-F238E27FC236}">
                <a16:creationId xmlns:a16="http://schemas.microsoft.com/office/drawing/2014/main" id="{EDBE9B64-4032-C15A-D1C8-5967C28FFDF9}"/>
              </a:ext>
            </a:extLst>
          </p:cNvPr>
          <p:cNvSpPr/>
          <p:nvPr/>
        </p:nvSpPr>
        <p:spPr>
          <a:xfrm>
            <a:off x="1485445" y="2215633"/>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Database</a:t>
            </a:r>
            <a:endParaRPr lang="en-US"/>
          </a:p>
        </p:txBody>
      </p:sp>
      <p:sp>
        <p:nvSpPr>
          <p:cNvPr id="32" name="TextBox 31">
            <a:extLst>
              <a:ext uri="{FF2B5EF4-FFF2-40B4-BE49-F238E27FC236}">
                <a16:creationId xmlns:a16="http://schemas.microsoft.com/office/drawing/2014/main" id="{7370EBAC-7CF9-BDFF-791D-BFD849D5FCCE}"/>
              </a:ext>
            </a:extLst>
          </p:cNvPr>
          <p:cNvSpPr txBox="1"/>
          <p:nvPr/>
        </p:nvSpPr>
        <p:spPr>
          <a:xfrm>
            <a:off x="3682021" y="1538928"/>
            <a:ext cx="331258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Vs Code &amp; Android Studio</a:t>
            </a:r>
            <a:endParaRPr lang="en-US" sz="1600" err="1">
              <a:ea typeface="Cambria"/>
            </a:endParaRPr>
          </a:p>
        </p:txBody>
      </p:sp>
      <p:pic>
        <p:nvPicPr>
          <p:cNvPr id="33" name="Picture 32" descr="A blue logo on a black background&#10;&#10;Description automatically generated">
            <a:extLst>
              <a:ext uri="{FF2B5EF4-FFF2-40B4-BE49-F238E27FC236}">
                <a16:creationId xmlns:a16="http://schemas.microsoft.com/office/drawing/2014/main" id="{93F42CCE-AFF8-5F1E-C663-3C368BEEE30D}"/>
              </a:ext>
            </a:extLst>
          </p:cNvPr>
          <p:cNvPicPr>
            <a:picLocks noChangeAspect="1"/>
          </p:cNvPicPr>
          <p:nvPr/>
        </p:nvPicPr>
        <p:blipFill>
          <a:blip r:embed="rId7"/>
          <a:stretch>
            <a:fillRect/>
          </a:stretch>
        </p:blipFill>
        <p:spPr>
          <a:xfrm>
            <a:off x="7401697" y="4504038"/>
            <a:ext cx="2743200" cy="1371600"/>
          </a:xfrm>
          <a:prstGeom prst="rect">
            <a:avLst/>
          </a:prstGeom>
        </p:spPr>
      </p:pic>
    </p:spTree>
    <p:extLst>
      <p:ext uri="{BB962C8B-B14F-4D97-AF65-F5344CB8AC3E}">
        <p14:creationId xmlns:p14="http://schemas.microsoft.com/office/powerpoint/2010/main" val="3097481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02C2-FA96-E82B-AF70-C6285AB82E0A}"/>
              </a:ext>
            </a:extLst>
          </p:cNvPr>
          <p:cNvSpPr>
            <a:spLocks noGrp="1"/>
          </p:cNvSpPr>
          <p:nvPr>
            <p:ph type="title"/>
          </p:nvPr>
        </p:nvSpPr>
        <p:spPr>
          <a:xfrm>
            <a:off x="4293" y="336997"/>
            <a:ext cx="5744308" cy="792162"/>
          </a:xfrm>
        </p:spPr>
        <p:txBody>
          <a:bodyPr anchor="ctr">
            <a:normAutofit/>
          </a:bodyPr>
          <a:lstStyle/>
          <a:p>
            <a:r>
              <a:rPr lang="en-US" b="1">
                <a:solidFill>
                  <a:schemeClr val="tx2">
                    <a:lumMod val="50000"/>
                  </a:schemeClr>
                </a:solidFill>
                <a:latin typeface="Cambria"/>
                <a:ea typeface="Cambria"/>
              </a:rPr>
              <a:t>FOLLOWED STEPS</a:t>
            </a:r>
            <a:endParaRPr lang="en-US" b="1">
              <a:solidFill>
                <a:srgbClr val="000000"/>
              </a:solidFill>
              <a:latin typeface="Cambria"/>
              <a:ea typeface="Cambria"/>
            </a:endParaRPr>
          </a:p>
        </p:txBody>
      </p:sp>
      <p:sp>
        <p:nvSpPr>
          <p:cNvPr id="3" name="Content Placeholder 2">
            <a:extLst>
              <a:ext uri="{FF2B5EF4-FFF2-40B4-BE49-F238E27FC236}">
                <a16:creationId xmlns:a16="http://schemas.microsoft.com/office/drawing/2014/main" id="{C12CA2B8-BF12-DFEE-200F-A75FA1E2986D}"/>
              </a:ext>
            </a:extLst>
          </p:cNvPr>
          <p:cNvSpPr>
            <a:spLocks noGrp="1"/>
          </p:cNvSpPr>
          <p:nvPr>
            <p:ph sz="half" idx="1"/>
          </p:nvPr>
        </p:nvSpPr>
        <p:spPr>
          <a:xfrm>
            <a:off x="609600" y="1600201"/>
            <a:ext cx="5384800" cy="4525963"/>
          </a:xfrm>
        </p:spPr>
        <p:txBody>
          <a:bodyPr vert="horz" lIns="91440" tIns="45720" rIns="91440" bIns="45720" rtlCol="0" anchor="t">
            <a:normAutofit/>
          </a:bodyPr>
          <a:lstStyle/>
          <a:p>
            <a:r>
              <a:rPr lang="en-US"/>
              <a:t>Import relevant libraries</a:t>
            </a:r>
          </a:p>
          <a:p>
            <a:pPr marL="0" indent="0">
              <a:buNone/>
            </a:pPr>
            <a:endParaRPr lang="en-US"/>
          </a:p>
          <a:p>
            <a:r>
              <a:rPr lang="en-US"/>
              <a:t>Data collection and processing</a:t>
            </a:r>
            <a:endParaRPr lang="en-US">
              <a:ea typeface="Cambria"/>
            </a:endParaRPr>
          </a:p>
          <a:p>
            <a:pPr marL="0" indent="0">
              <a:buNone/>
            </a:pPr>
            <a:endParaRPr lang="en-US"/>
          </a:p>
          <a:p>
            <a:r>
              <a:rPr lang="en-US"/>
              <a:t>Building a system</a:t>
            </a:r>
            <a:endParaRPr lang="en-US">
              <a:ea typeface="Cambria"/>
            </a:endParaRPr>
          </a:p>
          <a:p>
            <a:endParaRPr lang="en-US">
              <a:ea typeface="Cambria"/>
            </a:endParaRPr>
          </a:p>
          <a:p>
            <a:r>
              <a:rPr lang="en-US">
                <a:ea typeface="Cambria"/>
              </a:rPr>
              <a:t>Front-end development</a:t>
            </a:r>
          </a:p>
        </p:txBody>
      </p:sp>
      <p:pic>
        <p:nvPicPr>
          <p:cNvPr id="5" name="Picture 4" descr="A person holding a pencil up the stairs&#10;&#10;Description automatically generated">
            <a:extLst>
              <a:ext uri="{FF2B5EF4-FFF2-40B4-BE49-F238E27FC236}">
                <a16:creationId xmlns:a16="http://schemas.microsoft.com/office/drawing/2014/main" id="{F0BE19CD-E4CA-3B6D-8932-BF47055C4C73}"/>
              </a:ext>
            </a:extLst>
          </p:cNvPr>
          <p:cNvPicPr>
            <a:picLocks noChangeAspect="1"/>
          </p:cNvPicPr>
          <p:nvPr/>
        </p:nvPicPr>
        <p:blipFill>
          <a:blip r:embed="rId2"/>
          <a:stretch>
            <a:fillRect/>
          </a:stretch>
        </p:blipFill>
        <p:spPr>
          <a:xfrm>
            <a:off x="6197600" y="3045786"/>
            <a:ext cx="4687195" cy="2600708"/>
          </a:xfrm>
          <a:prstGeom prst="rect">
            <a:avLst/>
          </a:prstGeom>
          <a:noFill/>
        </p:spPr>
      </p:pic>
      <p:sp>
        <p:nvSpPr>
          <p:cNvPr id="9" name="Rectangle 8">
            <a:extLst>
              <a:ext uri="{FF2B5EF4-FFF2-40B4-BE49-F238E27FC236}">
                <a16:creationId xmlns:a16="http://schemas.microsoft.com/office/drawing/2014/main" id="{211E3DE8-F776-2F55-CC93-8D53818B539A}"/>
              </a:ext>
            </a:extLst>
          </p:cNvPr>
          <p:cNvSpPr/>
          <p:nvPr/>
        </p:nvSpPr>
        <p:spPr>
          <a:xfrm>
            <a:off x="2750491" y="6589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rPr>
              <a:t>IT20159580</a:t>
            </a:r>
            <a:r>
              <a:rPr lang="en-US" dirty="0">
                <a:solidFill>
                  <a:schemeClr val="tx1"/>
                </a:solidFill>
              </a:rPr>
              <a:t>   </a:t>
            </a:r>
            <a:r>
              <a:rPr lang="en-US" sz="1800" dirty="0">
                <a:solidFill>
                  <a:schemeClr val="tx1"/>
                </a:solidFill>
              </a:rPr>
              <a:t>|</a:t>
            </a:r>
            <a:r>
              <a:rPr lang="en-US" dirty="0">
                <a:solidFill>
                  <a:schemeClr val="tx1"/>
                </a:solidFill>
              </a:rPr>
              <a:t>   </a:t>
            </a:r>
            <a:r>
              <a:rPr lang="en-US" b="1" dirty="0">
                <a:solidFill>
                  <a:schemeClr val="tx1"/>
                </a:solidFill>
              </a:rPr>
              <a:t>Nanayakkara V.G </a:t>
            </a:r>
            <a:r>
              <a:rPr lang="en-US" sz="1800" dirty="0">
                <a:solidFill>
                  <a:schemeClr val="tx1"/>
                </a:solidFill>
              </a:rPr>
              <a:t>|</a:t>
            </a:r>
            <a:r>
              <a:rPr lang="en-US" dirty="0">
                <a:solidFill>
                  <a:schemeClr val="tx1"/>
                </a:solidFill>
              </a:rPr>
              <a:t>   </a:t>
            </a:r>
            <a:r>
              <a:rPr lang="en-US" b="1" dirty="0">
                <a:solidFill>
                  <a:schemeClr val="tx1"/>
                </a:solidFill>
              </a:rPr>
              <a:t>TMP-23-154</a:t>
            </a:r>
            <a:endParaRPr lang="en-US" dirty="0">
              <a:solidFill>
                <a:schemeClr val="tx1"/>
              </a:solidFill>
              <a:ea typeface="Cambria"/>
            </a:endParaRPr>
          </a:p>
          <a:p>
            <a:endParaRPr lang="en-US" b="1" dirty="0">
              <a:solidFill>
                <a:schemeClr val="tx1"/>
              </a:solidFill>
              <a:ea typeface="+mn-lt"/>
              <a:cs typeface="+mn-lt"/>
            </a:endParaRPr>
          </a:p>
        </p:txBody>
      </p:sp>
    </p:spTree>
    <p:extLst>
      <p:ext uri="{BB962C8B-B14F-4D97-AF65-F5344CB8AC3E}">
        <p14:creationId xmlns:p14="http://schemas.microsoft.com/office/powerpoint/2010/main" val="1934637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53B1-6777-422A-018D-C923ABA80436}"/>
              </a:ext>
            </a:extLst>
          </p:cNvPr>
          <p:cNvSpPr>
            <a:spLocks noGrp="1"/>
          </p:cNvSpPr>
          <p:nvPr>
            <p:ph type="title"/>
          </p:nvPr>
        </p:nvSpPr>
        <p:spPr/>
        <p:txBody>
          <a:bodyPr/>
          <a:lstStyle/>
          <a:p>
            <a:pPr algn="l"/>
            <a:r>
              <a:rPr lang="en-US" b="1">
                <a:solidFill>
                  <a:schemeClr val="tx2">
                    <a:lumMod val="50000"/>
                  </a:schemeClr>
                </a:solidFill>
                <a:latin typeface="Cambria"/>
                <a:ea typeface="Cambria"/>
              </a:rPr>
              <a:t>WIREFRAMES</a:t>
            </a:r>
            <a:endParaRPr lang="en-US"/>
          </a:p>
        </p:txBody>
      </p:sp>
      <p:sp>
        <p:nvSpPr>
          <p:cNvPr id="6" name="Rectangle 5">
            <a:extLst>
              <a:ext uri="{FF2B5EF4-FFF2-40B4-BE49-F238E27FC236}">
                <a16:creationId xmlns:a16="http://schemas.microsoft.com/office/drawing/2014/main" id="{A15AD17B-98D1-DD4F-1E01-8E4DB4692BD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IT20159580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Nanayakkara V.G </a:t>
            </a:r>
            <a:r>
              <a:rPr lang="en-US" sz="1800">
                <a:solidFill>
                  <a:schemeClr val="tx1"/>
                </a:solidFill>
              </a:rPr>
              <a:t>|</a:t>
            </a:r>
            <a:r>
              <a:rPr lang="en-US">
                <a:solidFill>
                  <a:schemeClr val="tx1"/>
                </a:solidFill>
              </a:rPr>
              <a:t>   </a:t>
            </a:r>
            <a:r>
              <a:rPr lang="en-US" b="1">
                <a:solidFill>
                  <a:schemeClr val="tx1"/>
                </a:solidFill>
              </a:rPr>
              <a:t>TMP-23-154</a:t>
            </a:r>
            <a:endParaRPr lang="en-US">
              <a:solidFill>
                <a:schemeClr val="tx1"/>
              </a:solidFill>
            </a:endParaRPr>
          </a:p>
        </p:txBody>
      </p:sp>
      <p:sp>
        <p:nvSpPr>
          <p:cNvPr id="7" name="Content Placeholder 2">
            <a:extLst>
              <a:ext uri="{FF2B5EF4-FFF2-40B4-BE49-F238E27FC236}">
                <a16:creationId xmlns:a16="http://schemas.microsoft.com/office/drawing/2014/main" id="{D50EC459-682F-8024-336F-2BBE99537273}"/>
              </a:ext>
            </a:extLst>
          </p:cNvPr>
          <p:cNvSpPr>
            <a:spLocks noGrp="1"/>
          </p:cNvSpPr>
          <p:nvPr>
            <p:ph idx="1"/>
          </p:nvPr>
        </p:nvSpPr>
        <p:spPr>
          <a:xfrm>
            <a:off x="162643" y="969173"/>
            <a:ext cx="11684000" cy="5181600"/>
          </a:xfrm>
        </p:spPr>
        <p:txBody>
          <a:bodyPr vert="horz" lIns="91440" tIns="45720" rIns="91440" bIns="45720" rtlCol="0" anchor="t">
            <a:normAutofit/>
          </a:bodyPr>
          <a:lstStyle/>
          <a:p>
            <a:pPr marL="0" indent="0">
              <a:buNone/>
            </a:pPr>
            <a:endParaRPr lang="en-US" sz="3600" b="1">
              <a:solidFill>
                <a:schemeClr val="tx2">
                  <a:lumMod val="50000"/>
                </a:schemeClr>
              </a:solidFill>
              <a:latin typeface="Cambria"/>
              <a:ea typeface="Cambria"/>
            </a:endParaRPr>
          </a:p>
          <a:p>
            <a:pPr>
              <a:buFont typeface="Wingdings,Sans-Serif" pitchFamily="34" charset="0"/>
              <a:buChar char="Ø"/>
            </a:pPr>
            <a:r>
              <a:rPr lang="en-US" sz="2400">
                <a:ea typeface="Cambria"/>
              </a:rPr>
              <a:t>Showing Treatment Recommendation Page.</a:t>
            </a:r>
          </a:p>
          <a:p>
            <a:pPr>
              <a:buFont typeface="Wingdings,Sans-Serif" pitchFamily="34" charset="0"/>
              <a:buChar char="Ø"/>
            </a:pPr>
            <a:r>
              <a:rPr lang="en-US" sz="2400">
                <a:ea typeface="Cambria"/>
              </a:rPr>
              <a:t>Showing User Profile.</a:t>
            </a:r>
            <a:endParaRPr lang="en-US">
              <a:ea typeface="Cambria"/>
            </a:endParaRPr>
          </a:p>
          <a:p>
            <a:pPr>
              <a:buFont typeface="Wingdings,Sans-Serif" pitchFamily="34" charset="0"/>
              <a:buChar char="Ø"/>
            </a:pPr>
            <a:r>
              <a:rPr lang="en-US" sz="2400">
                <a:ea typeface="Cambria"/>
              </a:rPr>
              <a:t>Users default data get as user details in</a:t>
            </a:r>
          </a:p>
          <a:p>
            <a:pPr marL="0" indent="0">
              <a:buNone/>
            </a:pPr>
            <a:r>
              <a:rPr lang="en-US" sz="2400">
                <a:latin typeface="Cambria"/>
                <a:ea typeface="Cambria"/>
              </a:rPr>
              <a:t>      Recommendation form</a:t>
            </a:r>
          </a:p>
          <a:p>
            <a:pPr marL="0" indent="0">
              <a:buNone/>
            </a:pPr>
            <a:endParaRPr lang="en-US" sz="2400">
              <a:latin typeface="Cambria"/>
              <a:ea typeface="Cambria"/>
            </a:endParaRPr>
          </a:p>
          <a:p>
            <a:pPr marL="0" indent="0">
              <a:buNone/>
            </a:pPr>
            <a:r>
              <a:rPr lang="en-US" sz="2400">
                <a:latin typeface="Wingdings"/>
                <a:ea typeface="Cambria"/>
                <a:sym typeface="Wingdings"/>
              </a:rPr>
              <a:t>§</a:t>
            </a:r>
            <a:r>
              <a:rPr lang="en-US" sz="2400">
                <a:ea typeface="Cambria"/>
              </a:rPr>
              <a:t>Development – 90% Completed</a:t>
            </a:r>
          </a:p>
          <a:p>
            <a:endParaRPr lang="en-US" sz="1600">
              <a:ea typeface="Cambria"/>
            </a:endParaRPr>
          </a:p>
        </p:txBody>
      </p:sp>
      <p:pic>
        <p:nvPicPr>
          <p:cNvPr id="8" name="Picture 7" descr="A screenshot of a phone&#10;&#10;Description automatically generated">
            <a:extLst>
              <a:ext uri="{FF2B5EF4-FFF2-40B4-BE49-F238E27FC236}">
                <a16:creationId xmlns:a16="http://schemas.microsoft.com/office/drawing/2014/main" id="{D07531D9-D63A-28CB-BE9F-556BE9B38B8A}"/>
              </a:ext>
            </a:extLst>
          </p:cNvPr>
          <p:cNvPicPr>
            <a:picLocks noChangeAspect="1"/>
          </p:cNvPicPr>
          <p:nvPr/>
        </p:nvPicPr>
        <p:blipFill>
          <a:blip r:embed="rId2"/>
          <a:stretch>
            <a:fillRect/>
          </a:stretch>
        </p:blipFill>
        <p:spPr>
          <a:xfrm>
            <a:off x="6732215" y="753762"/>
            <a:ext cx="2331624" cy="5041556"/>
          </a:xfrm>
          <a:prstGeom prst="rect">
            <a:avLst/>
          </a:prstGeom>
        </p:spPr>
      </p:pic>
      <p:pic>
        <p:nvPicPr>
          <p:cNvPr id="9" name="Picture 8" descr="A screenshot of a phone&#10;&#10;Description automatically generated">
            <a:extLst>
              <a:ext uri="{FF2B5EF4-FFF2-40B4-BE49-F238E27FC236}">
                <a16:creationId xmlns:a16="http://schemas.microsoft.com/office/drawing/2014/main" id="{C2080535-4D5B-ADF5-309C-0ED74B727E5B}"/>
              </a:ext>
            </a:extLst>
          </p:cNvPr>
          <p:cNvPicPr>
            <a:picLocks noChangeAspect="1"/>
          </p:cNvPicPr>
          <p:nvPr/>
        </p:nvPicPr>
        <p:blipFill>
          <a:blip r:embed="rId3"/>
          <a:stretch>
            <a:fillRect/>
          </a:stretch>
        </p:blipFill>
        <p:spPr>
          <a:xfrm>
            <a:off x="9450701" y="702276"/>
            <a:ext cx="2393408" cy="5185718"/>
          </a:xfrm>
          <a:prstGeom prst="rect">
            <a:avLst/>
          </a:prstGeom>
        </p:spPr>
      </p:pic>
    </p:spTree>
    <p:extLst>
      <p:ext uri="{BB962C8B-B14F-4D97-AF65-F5344CB8AC3E}">
        <p14:creationId xmlns:p14="http://schemas.microsoft.com/office/powerpoint/2010/main" val="1498988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132EB7-271D-24C9-E0DE-5471E3F08D76}"/>
              </a:ext>
            </a:extLst>
          </p:cNvPr>
          <p:cNvSpPr>
            <a:spLocks noGrp="1"/>
          </p:cNvSpPr>
          <p:nvPr>
            <p:ph type="title"/>
          </p:nvPr>
        </p:nvSpPr>
        <p:spPr>
          <a:xfrm>
            <a:off x="733427" y="609599"/>
            <a:ext cx="3686174" cy="1322888"/>
          </a:xfrm>
        </p:spPr>
        <p:txBody>
          <a:bodyPr>
            <a:normAutofit/>
          </a:bodyPr>
          <a:lstStyle/>
          <a:p>
            <a:pPr>
              <a:lnSpc>
                <a:spcPct val="90000"/>
              </a:lnSpc>
            </a:pPr>
            <a:r>
              <a:rPr lang="en-US" b="1">
                <a:latin typeface="Cambria"/>
                <a:ea typeface="Cambria"/>
              </a:rPr>
              <a:t>RESULTS AND DISCUSSION</a:t>
            </a:r>
          </a:p>
        </p:txBody>
      </p:sp>
      <p:sp>
        <p:nvSpPr>
          <p:cNvPr id="3" name="Content Placeholder 2">
            <a:extLst>
              <a:ext uri="{FF2B5EF4-FFF2-40B4-BE49-F238E27FC236}">
                <a16:creationId xmlns:a16="http://schemas.microsoft.com/office/drawing/2014/main" id="{B37EB93F-B1C1-3A68-8AEC-C4FDCB272F8F}"/>
              </a:ext>
            </a:extLst>
          </p:cNvPr>
          <p:cNvSpPr>
            <a:spLocks noGrp="1"/>
          </p:cNvSpPr>
          <p:nvPr>
            <p:ph idx="1"/>
          </p:nvPr>
        </p:nvSpPr>
        <p:spPr>
          <a:xfrm>
            <a:off x="733427" y="2194101"/>
            <a:ext cx="3543298" cy="3973337"/>
          </a:xfrm>
        </p:spPr>
        <p:txBody>
          <a:bodyPr vert="horz" lIns="91440" tIns="45720" rIns="91440" bIns="45720" rtlCol="0" anchor="t">
            <a:normAutofit/>
          </a:bodyPr>
          <a:lstStyle/>
          <a:p>
            <a:pPr>
              <a:spcBef>
                <a:spcPts val="0"/>
              </a:spcBef>
              <a:spcAft>
                <a:spcPts val="600"/>
              </a:spcAft>
            </a:pPr>
            <a:r>
              <a:rPr lang="en-US" sz="2000">
                <a:ea typeface="+mn-lt"/>
                <a:cs typeface="+mn-lt"/>
              </a:rPr>
              <a:t>After click Recommend My Treatment button, display treatments like this.</a:t>
            </a:r>
          </a:p>
          <a:p>
            <a:pPr>
              <a:spcBef>
                <a:spcPts val="0"/>
              </a:spcBef>
              <a:spcAft>
                <a:spcPts val="600"/>
              </a:spcAft>
            </a:pPr>
            <a:endParaRPr lang="en-US" sz="2000">
              <a:ea typeface="+mn-lt"/>
              <a:cs typeface="+mn-lt"/>
            </a:endParaRPr>
          </a:p>
          <a:p>
            <a:pPr>
              <a:spcBef>
                <a:spcPts val="0"/>
              </a:spcBef>
              <a:spcAft>
                <a:spcPts val="600"/>
              </a:spcAft>
            </a:pPr>
            <a:endParaRPr lang="en-US" sz="2000">
              <a:ea typeface="+mn-lt"/>
              <a:cs typeface="+mn-lt"/>
            </a:endParaRPr>
          </a:p>
        </p:txBody>
      </p:sp>
      <p:pic>
        <p:nvPicPr>
          <p:cNvPr id="6" name="Picture 5" descr="A screenshot of a phone&#10;&#10;Description automatically generated">
            <a:extLst>
              <a:ext uri="{FF2B5EF4-FFF2-40B4-BE49-F238E27FC236}">
                <a16:creationId xmlns:a16="http://schemas.microsoft.com/office/drawing/2014/main" id="{83D717CC-0DD7-5331-E953-59E8430777D5}"/>
              </a:ext>
            </a:extLst>
          </p:cNvPr>
          <p:cNvPicPr>
            <a:picLocks noChangeAspect="1"/>
          </p:cNvPicPr>
          <p:nvPr/>
        </p:nvPicPr>
        <p:blipFill>
          <a:blip r:embed="rId2"/>
          <a:stretch>
            <a:fillRect/>
          </a:stretch>
        </p:blipFill>
        <p:spPr>
          <a:xfrm>
            <a:off x="9000750" y="867889"/>
            <a:ext cx="2374123" cy="5297275"/>
          </a:xfrm>
          <a:prstGeom prst="rect">
            <a:avLst/>
          </a:prstGeom>
        </p:spPr>
      </p:pic>
      <p:pic>
        <p:nvPicPr>
          <p:cNvPr id="5" name="Picture 4" descr="A screenshot of a phone&#10;&#10;Description automatically generated">
            <a:extLst>
              <a:ext uri="{FF2B5EF4-FFF2-40B4-BE49-F238E27FC236}">
                <a16:creationId xmlns:a16="http://schemas.microsoft.com/office/drawing/2014/main" id="{6D51CC1B-7D7F-DDF7-7B28-471EA2F2E729}"/>
              </a:ext>
            </a:extLst>
          </p:cNvPr>
          <p:cNvPicPr>
            <a:picLocks noChangeAspect="1"/>
          </p:cNvPicPr>
          <p:nvPr/>
        </p:nvPicPr>
        <p:blipFill>
          <a:blip r:embed="rId3"/>
          <a:stretch>
            <a:fillRect/>
          </a:stretch>
        </p:blipFill>
        <p:spPr>
          <a:xfrm>
            <a:off x="5357482" y="878187"/>
            <a:ext cx="2508040" cy="5410546"/>
          </a:xfrm>
          <a:prstGeom prst="rect">
            <a:avLst/>
          </a:prstGeom>
        </p:spPr>
      </p:pic>
      <p:sp>
        <p:nvSpPr>
          <p:cNvPr id="7" name="Arrow: Right 6">
            <a:extLst>
              <a:ext uri="{FF2B5EF4-FFF2-40B4-BE49-F238E27FC236}">
                <a16:creationId xmlns:a16="http://schemas.microsoft.com/office/drawing/2014/main" id="{621105E5-56C5-F289-345D-C8DF123B9528}"/>
              </a:ext>
            </a:extLst>
          </p:cNvPr>
          <p:cNvSpPr/>
          <p:nvPr/>
        </p:nvSpPr>
        <p:spPr>
          <a:xfrm>
            <a:off x="8028030" y="2815023"/>
            <a:ext cx="761999" cy="3501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11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3D739C-4F9F-A771-C91C-CC3024BAC2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IT20159580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Nanayakkara V.G </a:t>
            </a:r>
            <a:r>
              <a:rPr lang="en-US" sz="1800">
                <a:solidFill>
                  <a:schemeClr val="tx1"/>
                </a:solidFill>
              </a:rPr>
              <a:t>|</a:t>
            </a:r>
            <a:r>
              <a:rPr lang="en-US">
                <a:solidFill>
                  <a:schemeClr val="tx1"/>
                </a:solidFill>
              </a:rPr>
              <a:t>   </a:t>
            </a:r>
            <a:r>
              <a:rPr lang="en-US" b="1">
                <a:solidFill>
                  <a:schemeClr val="tx1"/>
                </a:solidFill>
              </a:rPr>
              <a:t>TMP-23-154</a:t>
            </a:r>
          </a:p>
        </p:txBody>
      </p:sp>
      <p:sp>
        <p:nvSpPr>
          <p:cNvPr id="6" name="Title 4">
            <a:extLst>
              <a:ext uri="{FF2B5EF4-FFF2-40B4-BE49-F238E27FC236}">
                <a16:creationId xmlns:a16="http://schemas.microsoft.com/office/drawing/2014/main" id="{FF949A21-2DF8-3C9A-7DFB-410E23AC1F42}"/>
              </a:ext>
            </a:extLst>
          </p:cNvPr>
          <p:cNvSpPr txBox="1">
            <a:spLocks/>
          </p:cNvSpPr>
          <p:nvPr/>
        </p:nvSpPr>
        <p:spPr>
          <a:xfrm>
            <a:off x="551158" y="721185"/>
            <a:ext cx="11506200" cy="63178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ACHIEVEMENTS</a:t>
            </a:r>
            <a:br>
              <a:rPr lang="en-US" sz="4400"/>
            </a:br>
            <a:endParaRPr lang="en-US" sz="4400" i="1">
              <a:solidFill>
                <a:schemeClr val="tx2">
                  <a:lumMod val="50000"/>
                </a:schemeClr>
              </a:solidFill>
              <a:ea typeface="Cambria"/>
            </a:endParaRPr>
          </a:p>
        </p:txBody>
      </p:sp>
      <p:pic>
        <p:nvPicPr>
          <p:cNvPr id="4" name="Picture 3" descr="Logo&#10;&#10;Description automatically generated">
            <a:extLst>
              <a:ext uri="{FF2B5EF4-FFF2-40B4-BE49-F238E27FC236}">
                <a16:creationId xmlns:a16="http://schemas.microsoft.com/office/drawing/2014/main" id="{BB9865B4-E8C2-6881-CD0C-9D2F811E0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839" y="-110644"/>
            <a:ext cx="2286000" cy="2286000"/>
          </a:xfrm>
          <a:prstGeom prst="rect">
            <a:avLst/>
          </a:prstGeom>
        </p:spPr>
      </p:pic>
      <p:sp>
        <p:nvSpPr>
          <p:cNvPr id="2" name="TextBox 1">
            <a:extLst>
              <a:ext uri="{FF2B5EF4-FFF2-40B4-BE49-F238E27FC236}">
                <a16:creationId xmlns:a16="http://schemas.microsoft.com/office/drawing/2014/main" id="{0AF783B3-D505-1139-DA4F-4380BA95D0F2}"/>
              </a:ext>
            </a:extLst>
          </p:cNvPr>
          <p:cNvSpPr txBox="1"/>
          <p:nvPr/>
        </p:nvSpPr>
        <p:spPr>
          <a:xfrm>
            <a:off x="1587250" y="1299863"/>
            <a:ext cx="966856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Cambria"/>
              </a:rPr>
              <a:t>Collecting Necessary Dataset</a:t>
            </a:r>
            <a:endParaRPr lang="en-US">
              <a:ea typeface="Cambria"/>
            </a:endParaRPr>
          </a:p>
          <a:p>
            <a:pPr marL="457200" indent="-457200">
              <a:buFont typeface="Arial" panose="020B0604020202020204" pitchFamily="34" charset="0"/>
              <a:buChar char="•"/>
            </a:pPr>
            <a:endParaRPr lang="en-US" sz="3200">
              <a:ea typeface="+mn-lt"/>
              <a:cs typeface="+mn-lt"/>
            </a:endParaRPr>
          </a:p>
          <a:p>
            <a:r>
              <a:rPr lang="en-US" sz="3200">
                <a:ea typeface="+mn-lt"/>
                <a:cs typeface="+mn-lt"/>
              </a:rPr>
              <a:t>Preparing the necessary environment in the machine</a:t>
            </a:r>
          </a:p>
          <a:p>
            <a:pPr marL="457200" indent="-457200">
              <a:buFont typeface="Arial" panose="020B0604020202020204" pitchFamily="34" charset="0"/>
              <a:buChar char="•"/>
            </a:pPr>
            <a:endParaRPr lang="en-US" sz="3200">
              <a:ea typeface="Cambria"/>
            </a:endParaRPr>
          </a:p>
          <a:p>
            <a:r>
              <a:rPr lang="en-US" sz="3200">
                <a:ea typeface="Cambria"/>
              </a:rPr>
              <a:t>Drawing Necessary Wireframes</a:t>
            </a:r>
          </a:p>
          <a:p>
            <a:endParaRPr lang="en-US" sz="3200">
              <a:ea typeface="Cambria"/>
            </a:endParaRPr>
          </a:p>
          <a:p>
            <a:r>
              <a:rPr lang="en-US" sz="3200">
                <a:ea typeface="Cambria"/>
              </a:rPr>
              <a:t>Train Model</a:t>
            </a:r>
          </a:p>
          <a:p>
            <a:endParaRPr lang="en-US" sz="3200">
              <a:ea typeface="Cambria"/>
            </a:endParaRPr>
          </a:p>
          <a:p>
            <a:r>
              <a:rPr lang="en-US" sz="3200">
                <a:ea typeface="Cambria"/>
              </a:rPr>
              <a:t>Create frontend</a:t>
            </a:r>
          </a:p>
        </p:txBody>
      </p:sp>
      <p:pic>
        <p:nvPicPr>
          <p:cNvPr id="3" name="Picture 6" descr="A picture containing text, clipart&#10;&#10;Description automatically generated">
            <a:extLst>
              <a:ext uri="{FF2B5EF4-FFF2-40B4-BE49-F238E27FC236}">
                <a16:creationId xmlns:a16="http://schemas.microsoft.com/office/drawing/2014/main" id="{AE144C5E-9884-D2F4-CF5D-E49ADCAB4BE9}"/>
              </a:ext>
            </a:extLst>
          </p:cNvPr>
          <p:cNvPicPr>
            <a:picLocks noChangeAspect="1"/>
          </p:cNvPicPr>
          <p:nvPr/>
        </p:nvPicPr>
        <p:blipFill>
          <a:blip r:embed="rId3"/>
          <a:stretch>
            <a:fillRect/>
          </a:stretch>
        </p:blipFill>
        <p:spPr>
          <a:xfrm>
            <a:off x="992288" y="1348818"/>
            <a:ext cx="552210" cy="534124"/>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B10F7CD-894C-79AD-0991-DFE82AA05605}"/>
              </a:ext>
            </a:extLst>
          </p:cNvPr>
          <p:cNvPicPr>
            <a:picLocks noChangeAspect="1"/>
          </p:cNvPicPr>
          <p:nvPr/>
        </p:nvPicPr>
        <p:blipFill>
          <a:blip r:embed="rId3"/>
          <a:stretch>
            <a:fillRect/>
          </a:stretch>
        </p:blipFill>
        <p:spPr>
          <a:xfrm>
            <a:off x="992288" y="2313623"/>
            <a:ext cx="552210" cy="534124"/>
          </a:xfrm>
          <a:prstGeom prst="rect">
            <a:avLst/>
          </a:prstGeom>
        </p:spPr>
      </p:pic>
      <p:pic>
        <p:nvPicPr>
          <p:cNvPr id="8" name="Picture 6" descr="A picture containing text, clipart&#10;&#10;Description automatically generated">
            <a:extLst>
              <a:ext uri="{FF2B5EF4-FFF2-40B4-BE49-F238E27FC236}">
                <a16:creationId xmlns:a16="http://schemas.microsoft.com/office/drawing/2014/main" id="{2682D022-DBEF-A790-4089-8933EFA24092}"/>
              </a:ext>
            </a:extLst>
          </p:cNvPr>
          <p:cNvPicPr>
            <a:picLocks noChangeAspect="1"/>
          </p:cNvPicPr>
          <p:nvPr/>
        </p:nvPicPr>
        <p:blipFill>
          <a:blip r:embed="rId3"/>
          <a:stretch>
            <a:fillRect/>
          </a:stretch>
        </p:blipFill>
        <p:spPr>
          <a:xfrm>
            <a:off x="992288" y="3233167"/>
            <a:ext cx="552210" cy="534124"/>
          </a:xfrm>
          <a:prstGeom prst="rect">
            <a:avLst/>
          </a:prstGeom>
        </p:spPr>
      </p:pic>
      <p:pic>
        <p:nvPicPr>
          <p:cNvPr id="9" name="Picture 6" descr="A picture containing text, clipart&#10;&#10;Description automatically generated">
            <a:extLst>
              <a:ext uri="{FF2B5EF4-FFF2-40B4-BE49-F238E27FC236}">
                <a16:creationId xmlns:a16="http://schemas.microsoft.com/office/drawing/2014/main" id="{78D5C312-0CA8-A530-DECC-F598383A3D7F}"/>
              </a:ext>
            </a:extLst>
          </p:cNvPr>
          <p:cNvPicPr>
            <a:picLocks noChangeAspect="1"/>
          </p:cNvPicPr>
          <p:nvPr/>
        </p:nvPicPr>
        <p:blipFill>
          <a:blip r:embed="rId3"/>
          <a:stretch>
            <a:fillRect/>
          </a:stretch>
        </p:blipFill>
        <p:spPr>
          <a:xfrm>
            <a:off x="992288" y="4190551"/>
            <a:ext cx="552210" cy="534124"/>
          </a:xfrm>
          <a:prstGeom prst="rect">
            <a:avLst/>
          </a:prstGeom>
        </p:spPr>
      </p:pic>
      <p:pic>
        <p:nvPicPr>
          <p:cNvPr id="10" name="Picture 6" descr="A picture containing text, clipart&#10;&#10;Description automatically generated">
            <a:extLst>
              <a:ext uri="{FF2B5EF4-FFF2-40B4-BE49-F238E27FC236}">
                <a16:creationId xmlns:a16="http://schemas.microsoft.com/office/drawing/2014/main" id="{26598ADB-79A8-6C14-9828-D502AC348A1F}"/>
              </a:ext>
            </a:extLst>
          </p:cNvPr>
          <p:cNvPicPr>
            <a:picLocks noChangeAspect="1"/>
          </p:cNvPicPr>
          <p:nvPr/>
        </p:nvPicPr>
        <p:blipFill>
          <a:blip r:embed="rId3"/>
          <a:stretch>
            <a:fillRect/>
          </a:stretch>
        </p:blipFill>
        <p:spPr>
          <a:xfrm>
            <a:off x="992288" y="5216320"/>
            <a:ext cx="552210" cy="534124"/>
          </a:xfrm>
          <a:prstGeom prst="rect">
            <a:avLst/>
          </a:prstGeom>
        </p:spPr>
      </p:pic>
    </p:spTree>
    <p:extLst>
      <p:ext uri="{BB962C8B-B14F-4D97-AF65-F5344CB8AC3E}">
        <p14:creationId xmlns:p14="http://schemas.microsoft.com/office/powerpoint/2010/main" val="448482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2CF281-CFC3-0A5C-D40A-8B30C1F78D1D}"/>
              </a:ext>
            </a:extLst>
          </p:cNvPr>
          <p:cNvSpPr>
            <a:spLocks noGrp="1"/>
          </p:cNvSpPr>
          <p:nvPr>
            <p:ph type="title"/>
          </p:nvPr>
        </p:nvSpPr>
        <p:spPr>
          <a:xfrm>
            <a:off x="607646" y="978877"/>
            <a:ext cx="6330462" cy="782393"/>
          </a:xfrm>
        </p:spPr>
        <p:txBody>
          <a:bodyPr anchor="ctr">
            <a:normAutofit fontScale="90000"/>
          </a:bodyPr>
          <a:lstStyle/>
          <a:p>
            <a:pPr algn="l"/>
            <a:r>
              <a:rPr lang="en-US" b="1">
                <a:solidFill>
                  <a:schemeClr val="tx2">
                    <a:lumMod val="50000"/>
                  </a:schemeClr>
                </a:solidFill>
                <a:latin typeface="Cambria"/>
                <a:ea typeface="Cambria"/>
              </a:rPr>
              <a:t>WHAT'S TO BE DONE </a:t>
            </a:r>
            <a:br>
              <a:rPr lang="en-US" b="1">
                <a:latin typeface="Cambria"/>
                <a:ea typeface="Cambria"/>
              </a:rPr>
            </a:br>
            <a:endParaRPr lang="en-US">
              <a:solidFill>
                <a:srgbClr val="02303E"/>
              </a:solidFill>
              <a:latin typeface="Cambria"/>
              <a:ea typeface="Cambria"/>
            </a:endParaRPr>
          </a:p>
          <a:p>
            <a:endParaRPr lang="en-US" b="1"/>
          </a:p>
        </p:txBody>
      </p:sp>
      <p:sp>
        <p:nvSpPr>
          <p:cNvPr id="3" name="Content Placeholder 2">
            <a:extLst>
              <a:ext uri="{FF2B5EF4-FFF2-40B4-BE49-F238E27FC236}">
                <a16:creationId xmlns:a16="http://schemas.microsoft.com/office/drawing/2014/main" id="{D5182ED4-567C-902B-9B53-BA681DF5806F}"/>
              </a:ext>
            </a:extLst>
          </p:cNvPr>
          <p:cNvSpPr>
            <a:spLocks noGrp="1"/>
          </p:cNvSpPr>
          <p:nvPr>
            <p:ph sz="half" idx="1"/>
          </p:nvPr>
        </p:nvSpPr>
        <p:spPr>
          <a:xfrm>
            <a:off x="609600" y="1824893"/>
            <a:ext cx="6870217" cy="1556118"/>
          </a:xfrm>
        </p:spPr>
        <p:txBody>
          <a:bodyPr vert="horz" lIns="91440" tIns="45720" rIns="91440" bIns="45720" rtlCol="0" anchor="t">
            <a:normAutofit/>
          </a:bodyPr>
          <a:lstStyle/>
          <a:p>
            <a:pPr marL="0" indent="0">
              <a:lnSpc>
                <a:spcPct val="90000"/>
              </a:lnSpc>
              <a:buNone/>
            </a:pPr>
            <a:endParaRPr lang="en-US">
              <a:ea typeface="Cambria"/>
            </a:endParaRPr>
          </a:p>
          <a:p>
            <a:pPr>
              <a:lnSpc>
                <a:spcPct val="90000"/>
              </a:lnSpc>
            </a:pPr>
            <a:r>
              <a:rPr lang="en-US">
                <a:ea typeface="Cambria"/>
              </a:rPr>
              <a:t>Fix to the Bugs</a:t>
            </a:r>
            <a:endParaRPr lang="en-US"/>
          </a:p>
          <a:p>
            <a:pPr>
              <a:lnSpc>
                <a:spcPct val="90000"/>
              </a:lnSpc>
            </a:pPr>
            <a:endParaRPr lang="en-US"/>
          </a:p>
          <a:p>
            <a:pPr marL="0" indent="0">
              <a:lnSpc>
                <a:spcPct val="90000"/>
              </a:lnSpc>
              <a:buNone/>
            </a:pPr>
            <a:endParaRPr lang="en-US">
              <a:ea typeface="Cambria"/>
            </a:endParaRPr>
          </a:p>
          <a:p>
            <a:pPr marL="0" indent="0">
              <a:lnSpc>
                <a:spcPct val="90000"/>
              </a:lnSpc>
              <a:buNone/>
            </a:pPr>
            <a:endParaRPr lang="en-US"/>
          </a:p>
          <a:p>
            <a:pPr>
              <a:lnSpc>
                <a:spcPct val="90000"/>
              </a:lnSpc>
            </a:pPr>
            <a:endParaRPr lang="en-US">
              <a:ea typeface="Cambria"/>
            </a:endParaRPr>
          </a:p>
        </p:txBody>
      </p:sp>
      <p:pic>
        <p:nvPicPr>
          <p:cNvPr id="7" name="Picture 7" descr="A picture containing calendar&#10;&#10;Description automatically generated">
            <a:extLst>
              <a:ext uri="{FF2B5EF4-FFF2-40B4-BE49-F238E27FC236}">
                <a16:creationId xmlns:a16="http://schemas.microsoft.com/office/drawing/2014/main" id="{FF9DBA91-6C43-69F8-D6E2-7FFD843C570D}"/>
              </a:ext>
            </a:extLst>
          </p:cNvPr>
          <p:cNvPicPr>
            <a:picLocks noChangeAspect="1"/>
          </p:cNvPicPr>
          <p:nvPr/>
        </p:nvPicPr>
        <p:blipFill>
          <a:blip r:embed="rId2"/>
          <a:stretch>
            <a:fillRect/>
          </a:stretch>
        </p:blipFill>
        <p:spPr>
          <a:xfrm>
            <a:off x="7141847" y="1088986"/>
            <a:ext cx="4103976" cy="5037178"/>
          </a:xfrm>
          <a:prstGeom prst="rect">
            <a:avLst/>
          </a:prstGeom>
          <a:noFill/>
        </p:spPr>
      </p:pic>
      <p:sp>
        <p:nvSpPr>
          <p:cNvPr id="9" name="Rectangle 8">
            <a:extLst>
              <a:ext uri="{FF2B5EF4-FFF2-40B4-BE49-F238E27FC236}">
                <a16:creationId xmlns:a16="http://schemas.microsoft.com/office/drawing/2014/main" id="{43F680CC-5C97-752F-8C75-87B9BE45CAD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IT20159580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Nanayakkara V.G </a:t>
            </a:r>
            <a:r>
              <a:rPr lang="en-US" sz="1800">
                <a:solidFill>
                  <a:schemeClr val="tx1"/>
                </a:solidFill>
              </a:rPr>
              <a:t>|</a:t>
            </a:r>
            <a:r>
              <a:rPr lang="en-US">
                <a:solidFill>
                  <a:schemeClr val="tx1"/>
                </a:solidFill>
              </a:rPr>
              <a:t>   </a:t>
            </a:r>
            <a:r>
              <a:rPr lang="en-US" b="1">
                <a:solidFill>
                  <a:schemeClr val="tx1"/>
                </a:solidFill>
              </a:rPr>
              <a:t>TMP-23-154</a:t>
            </a:r>
          </a:p>
        </p:txBody>
      </p:sp>
    </p:spTree>
    <p:extLst>
      <p:ext uri="{BB962C8B-B14F-4D97-AF65-F5344CB8AC3E}">
        <p14:creationId xmlns:p14="http://schemas.microsoft.com/office/powerpoint/2010/main" val="4083559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6194716" y="739978"/>
            <a:ext cx="5334930" cy="3004145"/>
          </a:xfrm>
        </p:spPr>
        <p:txBody>
          <a:bodyPr>
            <a:normAutofit/>
          </a:bodyPr>
          <a:lstStyle/>
          <a:p>
            <a:r>
              <a:rPr lang="en-US" b="1">
                <a:latin typeface="Cambria"/>
                <a:ea typeface="Cambria"/>
              </a:rPr>
              <a:t>MAIN OBJECTIVES</a:t>
            </a:r>
          </a:p>
        </p:txBody>
      </p:sp>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a:xfrm>
            <a:off x="5871126" y="3032444"/>
            <a:ext cx="6180437" cy="2617186"/>
          </a:xfrm>
        </p:spPr>
        <p:txBody>
          <a:bodyPr vert="horz" lIns="91440" tIns="45720" rIns="91440" bIns="45720" rtlCol="0" anchor="t">
            <a:normAutofit/>
          </a:bodyPr>
          <a:lstStyle/>
          <a:p>
            <a:pPr algn="just">
              <a:lnSpc>
                <a:spcPct val="90000"/>
              </a:lnSpc>
            </a:pPr>
            <a:r>
              <a:rPr lang="en-US" sz="2000">
                <a:solidFill>
                  <a:schemeClr val="tx1"/>
                </a:solidFill>
                <a:ea typeface="+mn-lt"/>
                <a:cs typeface="+mn-lt"/>
              </a:rPr>
              <a:t>The main objective of "Empowering Hair Health with Intelligent Hair Disease Management Systems" research is to identify, understand, and develop effective treatments for various hair and scalp disorders that affect human beings. All are doing in mobile application through.</a:t>
            </a:r>
            <a:endParaRPr lang="en-US" sz="2000">
              <a:solidFill>
                <a:schemeClr val="tx1"/>
              </a:solidFill>
              <a:ea typeface="Cambria"/>
            </a:endParaRPr>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Logo&#10;&#10;Description automatically generated">
            <a:extLst>
              <a:ext uri="{FF2B5EF4-FFF2-40B4-BE49-F238E27FC236}">
                <a16:creationId xmlns:a16="http://schemas.microsoft.com/office/drawing/2014/main" id="{1AE99A41-3987-0420-F4EC-3ED7CAC04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141959"/>
            <a:ext cx="2286000" cy="2286000"/>
          </a:xfrm>
          <a:prstGeom prst="rect">
            <a:avLst/>
          </a:prstGeom>
        </p:spPr>
      </p:pic>
      <p:pic>
        <p:nvPicPr>
          <p:cNvPr id="5" name="Picture 6">
            <a:extLst>
              <a:ext uri="{FF2B5EF4-FFF2-40B4-BE49-F238E27FC236}">
                <a16:creationId xmlns:a16="http://schemas.microsoft.com/office/drawing/2014/main" id="{C5FB87AE-7D3D-A1C6-CFB8-6997EE8899BB}"/>
              </a:ext>
            </a:extLst>
          </p:cNvPr>
          <p:cNvPicPr>
            <a:picLocks noChangeAspect="1"/>
          </p:cNvPicPr>
          <p:nvPr/>
        </p:nvPicPr>
        <p:blipFill>
          <a:blip r:embed="rId3"/>
          <a:stretch>
            <a:fillRect/>
          </a:stretch>
        </p:blipFill>
        <p:spPr>
          <a:xfrm>
            <a:off x="357116" y="1268731"/>
            <a:ext cx="5279409" cy="3956596"/>
          </a:xfrm>
          <a:prstGeom prst="rect">
            <a:avLst/>
          </a:prstGeom>
        </p:spPr>
      </p:pic>
    </p:spTree>
    <p:extLst>
      <p:ext uri="{BB962C8B-B14F-4D97-AF65-F5344CB8AC3E}">
        <p14:creationId xmlns:p14="http://schemas.microsoft.com/office/powerpoint/2010/main" val="1967298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9AE9-D747-2363-3C73-29AD7B05194A}"/>
              </a:ext>
            </a:extLst>
          </p:cNvPr>
          <p:cNvSpPr>
            <a:spLocks noGrp="1"/>
          </p:cNvSpPr>
          <p:nvPr>
            <p:ph type="title"/>
          </p:nvPr>
        </p:nvSpPr>
        <p:spPr>
          <a:xfrm>
            <a:off x="304800" y="774273"/>
            <a:ext cx="11684000" cy="1468302"/>
          </a:xfrm>
        </p:spPr>
        <p:txBody>
          <a:bodyPr>
            <a:normAutofit fontScale="90000"/>
          </a:bodyPr>
          <a:lstStyle/>
          <a:p>
            <a:pPr algn="l"/>
            <a:r>
              <a:rPr lang="en-US" b="1">
                <a:solidFill>
                  <a:schemeClr val="tx2">
                    <a:lumMod val="50000"/>
                  </a:schemeClr>
                </a:solidFill>
                <a:latin typeface="Cambria"/>
                <a:ea typeface="Cambria"/>
              </a:rPr>
              <a:t>R</a:t>
            </a:r>
            <a:r>
              <a:rPr lang="en-US" b="1" cap="all">
                <a:solidFill>
                  <a:srgbClr val="000000"/>
                </a:solidFill>
                <a:latin typeface="Cambria"/>
                <a:ea typeface="Cambria"/>
              </a:rPr>
              <a:t>EFERENCES</a:t>
            </a:r>
            <a:endParaRPr lang="en-US">
              <a:solidFill>
                <a:srgbClr val="000000"/>
              </a:solidFill>
              <a:latin typeface="Cambria"/>
              <a:ea typeface="Cambria"/>
            </a:endParaRPr>
          </a:p>
          <a:p>
            <a:pPr algn="l"/>
            <a:br>
              <a:rPr lang="en-US" b="1">
                <a:latin typeface="Cambria"/>
                <a:ea typeface="Cambria"/>
              </a:rPr>
            </a:br>
            <a:endParaRPr lang="en-US">
              <a:solidFill>
                <a:srgbClr val="02303E"/>
              </a:solidFill>
              <a:latin typeface="Cambria"/>
              <a:ea typeface="Cambria"/>
            </a:endParaRPr>
          </a:p>
          <a:p>
            <a:endParaRPr lang="en-US"/>
          </a:p>
        </p:txBody>
      </p:sp>
      <p:sp>
        <p:nvSpPr>
          <p:cNvPr id="3" name="Content Placeholder 2">
            <a:extLst>
              <a:ext uri="{FF2B5EF4-FFF2-40B4-BE49-F238E27FC236}">
                <a16:creationId xmlns:a16="http://schemas.microsoft.com/office/drawing/2014/main" id="{B1F3B906-090B-27F1-6915-4B52A4936D05}"/>
              </a:ext>
            </a:extLst>
          </p:cNvPr>
          <p:cNvSpPr>
            <a:spLocks noGrp="1"/>
          </p:cNvSpPr>
          <p:nvPr>
            <p:ph idx="1"/>
          </p:nvPr>
        </p:nvSpPr>
        <p:spPr/>
        <p:txBody>
          <a:bodyPr vert="horz" lIns="91440" tIns="45720" rIns="91440" bIns="45720" rtlCol="0" anchor="t">
            <a:normAutofit/>
          </a:bodyPr>
          <a:lstStyle/>
          <a:p>
            <a:r>
              <a:rPr lang="en-US" sz="2800">
                <a:ea typeface="+mn-lt"/>
                <a:cs typeface="+mn-lt"/>
              </a:rPr>
              <a:t>Rawat, S., Chauhan, A., &amp; Agrawal, S. (2019). Prediction of hair diseases using machine learning algorithms. In 2019 3rd International Conference on Inventive Systems and Control (ICISC) (pp. 932-935). IEEE. </a:t>
            </a:r>
          </a:p>
          <a:p>
            <a:endParaRPr lang="en-US" sz="2800">
              <a:ea typeface="+mn-lt"/>
              <a:cs typeface="+mn-lt"/>
            </a:endParaRPr>
          </a:p>
          <a:p>
            <a:r>
              <a:rPr lang="en-US" sz="2800">
                <a:ea typeface="+mn-lt"/>
                <a:cs typeface="+mn-lt"/>
              </a:rPr>
              <a:t>Patel, A., Dave, A., &amp; Joshi, M. (2018). Hair disease identification and prediction system using decision tree classifier. International Journal of Advanced Research in Computer Science, 9(1), 34-37.</a:t>
            </a:r>
          </a:p>
          <a:p>
            <a:endParaRPr lang="en-US" sz="2800">
              <a:ea typeface="+mn-lt"/>
              <a:cs typeface="+mn-lt"/>
            </a:endParaRPr>
          </a:p>
          <a:p>
            <a:r>
              <a:rPr lang="en-US" sz="2800">
                <a:ea typeface="+mn-lt"/>
                <a:cs typeface="+mn-lt"/>
              </a:rPr>
              <a:t>Patwardhan, N., &amp; Joshi, M. (2017). Detection of hair diseases using image processing techniques. International Journal of Computer Applications, 168(3), 9-13. </a:t>
            </a:r>
            <a:endParaRPr lang="en-US" sz="2800">
              <a:ea typeface="Cambria"/>
            </a:endParaRPr>
          </a:p>
        </p:txBody>
      </p:sp>
    </p:spTree>
    <p:extLst>
      <p:ext uri="{BB962C8B-B14F-4D97-AF65-F5344CB8AC3E}">
        <p14:creationId xmlns:p14="http://schemas.microsoft.com/office/powerpoint/2010/main" val="3878959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7DFEED-0F4E-E265-A7EE-8C806B74571C}"/>
              </a:ext>
            </a:extLst>
          </p:cNvPr>
          <p:cNvSpPr>
            <a:spLocks noGrp="1"/>
          </p:cNvSpPr>
          <p:nvPr>
            <p:ph type="title"/>
          </p:nvPr>
        </p:nvSpPr>
        <p:spPr>
          <a:xfrm>
            <a:off x="5219773" y="1567087"/>
            <a:ext cx="5414581" cy="1362075"/>
          </a:xfrm>
        </p:spPr>
        <p:txBody>
          <a:bodyPr>
            <a:normAutofit/>
          </a:bodyPr>
          <a:lstStyle/>
          <a:p>
            <a:pPr algn="l"/>
            <a:r>
              <a:rPr lang="en-US" sz="3200">
                <a:latin typeface="Adobe Devanagari"/>
              </a:rPr>
              <a:t>IT20232290</a:t>
            </a:r>
            <a:br>
              <a:rPr lang="en-US" sz="3200">
                <a:latin typeface="Adobe Devanagari"/>
              </a:rPr>
            </a:br>
            <a:r>
              <a:rPr lang="en-US" sz="3200">
                <a:latin typeface="Adobe Devanagari"/>
              </a:rPr>
              <a:t>BANDARANAYAKE V.R.W</a:t>
            </a:r>
            <a:endParaRPr lang="en-US" sz="3200"/>
          </a:p>
        </p:txBody>
      </p:sp>
      <p:sp>
        <p:nvSpPr>
          <p:cNvPr id="11" name="Text Placeholder 5">
            <a:extLst>
              <a:ext uri="{FF2B5EF4-FFF2-40B4-BE49-F238E27FC236}">
                <a16:creationId xmlns:a16="http://schemas.microsoft.com/office/drawing/2014/main" id="{76886827-FD58-C7D5-3C8A-C3A5177885B4}"/>
              </a:ext>
            </a:extLst>
          </p:cNvPr>
          <p:cNvSpPr txBox="1">
            <a:spLocks/>
          </p:cNvSpPr>
          <p:nvPr/>
        </p:nvSpPr>
        <p:spPr>
          <a:xfrm>
            <a:off x="5167222" y="2879675"/>
            <a:ext cx="4635061" cy="45791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solidFill>
                  <a:srgbClr val="898989"/>
                </a:solidFill>
                <a:ea typeface="Cambria"/>
              </a:rPr>
              <a:t>Specialize in Information Technology</a:t>
            </a:r>
          </a:p>
        </p:txBody>
      </p:sp>
      <p:sp>
        <p:nvSpPr>
          <p:cNvPr id="13" name="Rectangle 12">
            <a:extLst>
              <a:ext uri="{FF2B5EF4-FFF2-40B4-BE49-F238E27FC236}">
                <a16:creationId xmlns:a16="http://schemas.microsoft.com/office/drawing/2014/main" id="{6BBB6397-49EA-F269-1628-11A319F98E2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
        <p:nvSpPr>
          <p:cNvPr id="14" name="Rectangle 13">
            <a:extLst>
              <a:ext uri="{FF2B5EF4-FFF2-40B4-BE49-F238E27FC236}">
                <a16:creationId xmlns:a16="http://schemas.microsoft.com/office/drawing/2014/main" id="{E0D34AE4-78FC-6A6A-DBE4-BA4B91C0E01F}"/>
              </a:ext>
            </a:extLst>
          </p:cNvPr>
          <p:cNvSpPr/>
          <p:nvPr/>
        </p:nvSpPr>
        <p:spPr>
          <a:xfrm>
            <a:off x="2542188" y="94156"/>
            <a:ext cx="1611587" cy="6253654"/>
          </a:xfrm>
          <a:prstGeom prst="rect">
            <a:avLst/>
          </a:prstGeom>
          <a:solidFill>
            <a:schemeClr val="bg2">
              <a:lumMod val="25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4D57D4-EA3D-E29D-84BD-3EEEC742D167}"/>
              </a:ext>
            </a:extLst>
          </p:cNvPr>
          <p:cNvSpPr/>
          <p:nvPr/>
        </p:nvSpPr>
        <p:spPr>
          <a:xfrm>
            <a:off x="1788949" y="1040085"/>
            <a:ext cx="3118068" cy="3126827"/>
          </a:xfrm>
          <a:prstGeom prst="ellips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99BF99-485C-2206-8A9D-F47E7E24AA5B}"/>
              </a:ext>
            </a:extLst>
          </p:cNvPr>
          <p:cNvSpPr/>
          <p:nvPr/>
        </p:nvSpPr>
        <p:spPr>
          <a:xfrm>
            <a:off x="2060465" y="1416707"/>
            <a:ext cx="2566275" cy="236482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in a suit&#10;&#10;Description automatically generated">
            <a:extLst>
              <a:ext uri="{FF2B5EF4-FFF2-40B4-BE49-F238E27FC236}">
                <a16:creationId xmlns:a16="http://schemas.microsoft.com/office/drawing/2014/main" id="{BB4F9361-75DC-C602-2E0F-673F2F2134DD}"/>
              </a:ext>
            </a:extLst>
          </p:cNvPr>
          <p:cNvPicPr>
            <a:picLocks noChangeAspect="1"/>
          </p:cNvPicPr>
          <p:nvPr/>
        </p:nvPicPr>
        <p:blipFill>
          <a:blip r:embed="rId2"/>
          <a:stretch>
            <a:fillRect/>
          </a:stretch>
        </p:blipFill>
        <p:spPr>
          <a:xfrm>
            <a:off x="2099229" y="1378871"/>
            <a:ext cx="2567353" cy="24438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89952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71199D26-7D8F-4A64-BDBB-73AFABE14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180" y="643467"/>
            <a:ext cx="9901640" cy="5571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8110C-273C-B29A-B999-4C447588923F}"/>
              </a:ext>
            </a:extLst>
          </p:cNvPr>
          <p:cNvSpPr>
            <a:spLocks noGrp="1"/>
          </p:cNvSpPr>
          <p:nvPr>
            <p:ph type="ctrTitle"/>
          </p:nvPr>
        </p:nvSpPr>
        <p:spPr>
          <a:xfrm>
            <a:off x="117564" y="1719148"/>
            <a:ext cx="11968360" cy="2536552"/>
          </a:xfrm>
        </p:spPr>
        <p:txBody>
          <a:bodyPr vert="horz" lIns="91440" tIns="45720" rIns="91440" bIns="45720" rtlCol="0">
            <a:normAutofit/>
          </a:bodyPr>
          <a:lstStyle/>
          <a:p>
            <a:pPr defTabSz="740664"/>
            <a:r>
              <a:rPr lang="en-US" sz="4000" b="1">
                <a:latin typeface="Cambria"/>
                <a:ea typeface="Cambria"/>
                <a:cs typeface="Calibri"/>
              </a:rPr>
              <a:t>PREDICTING SYMPTOMS AND SIDE EFFECTS USING HAIR DISEASE.</a:t>
            </a:r>
            <a:endParaRPr lang="en-US" sz="4000" b="1"/>
          </a:p>
        </p:txBody>
      </p:sp>
      <p:sp>
        <p:nvSpPr>
          <p:cNvPr id="23" name="sketch line">
            <a:extLst>
              <a:ext uri="{FF2B5EF4-FFF2-40B4-BE49-F238E27FC236}">
                <a16:creationId xmlns:a16="http://schemas.microsoft.com/office/drawing/2014/main" id="{D7F2FAFA-4D50-41E7-9480-5BABA64EE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1711" y="3787670"/>
            <a:ext cx="3447260" cy="14856"/>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47260"/>
                      <a:gd name="connsiteY0" fmla="*/ 0 h 14856"/>
                      <a:gd name="connsiteX1" fmla="*/ 689452 w 3447260"/>
                      <a:gd name="connsiteY1" fmla="*/ 0 h 14856"/>
                      <a:gd name="connsiteX2" fmla="*/ 1378904 w 3447260"/>
                      <a:gd name="connsiteY2" fmla="*/ 0 h 14856"/>
                      <a:gd name="connsiteX3" fmla="*/ 2068356 w 3447260"/>
                      <a:gd name="connsiteY3" fmla="*/ 0 h 14856"/>
                      <a:gd name="connsiteX4" fmla="*/ 2688863 w 3447260"/>
                      <a:gd name="connsiteY4" fmla="*/ 0 h 14856"/>
                      <a:gd name="connsiteX5" fmla="*/ 3447260 w 3447260"/>
                      <a:gd name="connsiteY5" fmla="*/ 0 h 14856"/>
                      <a:gd name="connsiteX6" fmla="*/ 3447260 w 3447260"/>
                      <a:gd name="connsiteY6" fmla="*/ 14856 h 14856"/>
                      <a:gd name="connsiteX7" fmla="*/ 2826753 w 3447260"/>
                      <a:gd name="connsiteY7" fmla="*/ 14856 h 14856"/>
                      <a:gd name="connsiteX8" fmla="*/ 2240719 w 3447260"/>
                      <a:gd name="connsiteY8" fmla="*/ 14856 h 14856"/>
                      <a:gd name="connsiteX9" fmla="*/ 1551267 w 3447260"/>
                      <a:gd name="connsiteY9" fmla="*/ 14856 h 14856"/>
                      <a:gd name="connsiteX10" fmla="*/ 930760 w 3447260"/>
                      <a:gd name="connsiteY10" fmla="*/ 14856 h 14856"/>
                      <a:gd name="connsiteX11" fmla="*/ 0 w 3447260"/>
                      <a:gd name="connsiteY11" fmla="*/ 14856 h 14856"/>
                      <a:gd name="connsiteX12" fmla="*/ 0 w 3447260"/>
                      <a:gd name="connsiteY12" fmla="*/ 0 h 1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47260" h="14856" fill="none" extrusionOk="0">
                        <a:moveTo>
                          <a:pt x="0" y="0"/>
                        </a:moveTo>
                        <a:cubicBezTo>
                          <a:pt x="164403" y="-20349"/>
                          <a:pt x="398712" y="-17536"/>
                          <a:pt x="689452" y="0"/>
                        </a:cubicBezTo>
                        <a:cubicBezTo>
                          <a:pt x="980192" y="17536"/>
                          <a:pt x="1111876" y="29381"/>
                          <a:pt x="1378904" y="0"/>
                        </a:cubicBezTo>
                        <a:cubicBezTo>
                          <a:pt x="1645932" y="-29381"/>
                          <a:pt x="1852610" y="-28264"/>
                          <a:pt x="2068356" y="0"/>
                        </a:cubicBezTo>
                        <a:cubicBezTo>
                          <a:pt x="2284102" y="28264"/>
                          <a:pt x="2543218" y="3591"/>
                          <a:pt x="2688863" y="0"/>
                        </a:cubicBezTo>
                        <a:cubicBezTo>
                          <a:pt x="2834508" y="-3591"/>
                          <a:pt x="3273555" y="-36674"/>
                          <a:pt x="3447260" y="0"/>
                        </a:cubicBezTo>
                        <a:cubicBezTo>
                          <a:pt x="3446947" y="5978"/>
                          <a:pt x="3446614" y="9822"/>
                          <a:pt x="3447260" y="14856"/>
                        </a:cubicBezTo>
                        <a:cubicBezTo>
                          <a:pt x="3220280" y="36915"/>
                          <a:pt x="3092570" y="14593"/>
                          <a:pt x="2826753" y="14856"/>
                        </a:cubicBezTo>
                        <a:cubicBezTo>
                          <a:pt x="2560936" y="15119"/>
                          <a:pt x="2489886" y="42888"/>
                          <a:pt x="2240719" y="14856"/>
                        </a:cubicBezTo>
                        <a:cubicBezTo>
                          <a:pt x="1991552" y="-13176"/>
                          <a:pt x="1819986" y="15854"/>
                          <a:pt x="1551267" y="14856"/>
                        </a:cubicBezTo>
                        <a:cubicBezTo>
                          <a:pt x="1282548" y="13858"/>
                          <a:pt x="1109565" y="38505"/>
                          <a:pt x="930760" y="14856"/>
                        </a:cubicBezTo>
                        <a:cubicBezTo>
                          <a:pt x="751955" y="-8793"/>
                          <a:pt x="264064" y="-3062"/>
                          <a:pt x="0" y="14856"/>
                        </a:cubicBezTo>
                        <a:cubicBezTo>
                          <a:pt x="-715" y="11705"/>
                          <a:pt x="-116" y="3227"/>
                          <a:pt x="0" y="0"/>
                        </a:cubicBezTo>
                        <a:close/>
                      </a:path>
                      <a:path w="3447260" h="14856" stroke="0" extrusionOk="0">
                        <a:moveTo>
                          <a:pt x="0" y="0"/>
                        </a:moveTo>
                        <a:cubicBezTo>
                          <a:pt x="139532" y="4774"/>
                          <a:pt x="356807" y="23097"/>
                          <a:pt x="620507" y="0"/>
                        </a:cubicBezTo>
                        <a:cubicBezTo>
                          <a:pt x="884207" y="-23097"/>
                          <a:pt x="1029670" y="-23133"/>
                          <a:pt x="1206541" y="0"/>
                        </a:cubicBezTo>
                        <a:cubicBezTo>
                          <a:pt x="1383412" y="23133"/>
                          <a:pt x="1662473" y="18000"/>
                          <a:pt x="1827048" y="0"/>
                        </a:cubicBezTo>
                        <a:cubicBezTo>
                          <a:pt x="1991623" y="-18000"/>
                          <a:pt x="2274531" y="726"/>
                          <a:pt x="2516500" y="0"/>
                        </a:cubicBezTo>
                        <a:cubicBezTo>
                          <a:pt x="2758469" y="-726"/>
                          <a:pt x="2989145" y="-40602"/>
                          <a:pt x="3447260" y="0"/>
                        </a:cubicBezTo>
                        <a:cubicBezTo>
                          <a:pt x="3447344" y="5365"/>
                          <a:pt x="3447473" y="10092"/>
                          <a:pt x="3447260" y="14856"/>
                        </a:cubicBezTo>
                        <a:cubicBezTo>
                          <a:pt x="3147815" y="-15066"/>
                          <a:pt x="2986388" y="-12365"/>
                          <a:pt x="2757808" y="14856"/>
                        </a:cubicBezTo>
                        <a:cubicBezTo>
                          <a:pt x="2529228" y="42077"/>
                          <a:pt x="2291756" y="40208"/>
                          <a:pt x="1999411" y="14856"/>
                        </a:cubicBezTo>
                        <a:cubicBezTo>
                          <a:pt x="1707066" y="-10496"/>
                          <a:pt x="1547763" y="-9602"/>
                          <a:pt x="1413377" y="14856"/>
                        </a:cubicBezTo>
                        <a:cubicBezTo>
                          <a:pt x="1278991" y="39314"/>
                          <a:pt x="811472" y="-13494"/>
                          <a:pt x="654979" y="14856"/>
                        </a:cubicBezTo>
                        <a:cubicBezTo>
                          <a:pt x="498486" y="43206"/>
                          <a:pt x="254257" y="29293"/>
                          <a:pt x="0" y="14856"/>
                        </a:cubicBezTo>
                        <a:cubicBezTo>
                          <a:pt x="442" y="10817"/>
                          <a:pt x="-324" y="561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77A088-63D2-A1F1-B505-051E74F5FCDB}"/>
              </a:ext>
            </a:extLst>
          </p:cNvPr>
          <p:cNvSpPr/>
          <p:nvPr/>
        </p:nvSpPr>
        <p:spPr>
          <a:xfrm>
            <a:off x="127469"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pic>
        <p:nvPicPr>
          <p:cNvPr id="9" name="Picture 9">
            <a:extLst>
              <a:ext uri="{FF2B5EF4-FFF2-40B4-BE49-F238E27FC236}">
                <a16:creationId xmlns:a16="http://schemas.microsoft.com/office/drawing/2014/main" id="{3F895C6A-D110-67BD-0818-7F481E4B2AF0}"/>
              </a:ext>
            </a:extLst>
          </p:cNvPr>
          <p:cNvPicPr>
            <a:picLocks noChangeAspect="1"/>
          </p:cNvPicPr>
          <p:nvPr/>
        </p:nvPicPr>
        <p:blipFill>
          <a:blip r:embed="rId2"/>
          <a:stretch>
            <a:fillRect/>
          </a:stretch>
        </p:blipFill>
        <p:spPr>
          <a:xfrm>
            <a:off x="5784193" y="3905469"/>
            <a:ext cx="3890579" cy="2051270"/>
          </a:xfrm>
          <a:prstGeom prst="rect">
            <a:avLst/>
          </a:prstGeom>
        </p:spPr>
      </p:pic>
    </p:spTree>
    <p:extLst>
      <p:ext uri="{BB962C8B-B14F-4D97-AF65-F5344CB8AC3E}">
        <p14:creationId xmlns:p14="http://schemas.microsoft.com/office/powerpoint/2010/main" val="234385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EFA75-DE19-67A9-0803-B748DAB7A4FC}"/>
              </a:ext>
            </a:extLst>
          </p:cNvPr>
          <p:cNvSpPr>
            <a:spLocks noGrp="1"/>
          </p:cNvSpPr>
          <p:nvPr>
            <p:ph idx="1"/>
          </p:nvPr>
        </p:nvSpPr>
        <p:spPr/>
        <p:txBody>
          <a:bodyPr vert="horz" lIns="91440" tIns="45720" rIns="91440" bIns="45720" rtlCol="0" anchor="t">
            <a:normAutofit/>
          </a:bodyPr>
          <a:lstStyle/>
          <a:p>
            <a:pPr marL="0" indent="0">
              <a:buNone/>
            </a:pPr>
            <a:endParaRPr lang="en-US">
              <a:ea typeface="+mn-lt"/>
              <a:cs typeface="+mn-lt"/>
            </a:endParaRPr>
          </a:p>
          <a:p>
            <a:r>
              <a:rPr lang="en-US">
                <a:ea typeface="+mn-lt"/>
                <a:cs typeface="+mn-lt"/>
              </a:rPr>
              <a:t>Hair diseases symptom prediction Using chatbot.</a:t>
            </a:r>
          </a:p>
          <a:p>
            <a:endParaRPr lang="en-US">
              <a:ea typeface="+mn-lt"/>
              <a:cs typeface="+mn-lt"/>
            </a:endParaRPr>
          </a:p>
          <a:p>
            <a:r>
              <a:rPr lang="en-US">
                <a:ea typeface="+mn-lt"/>
                <a:cs typeface="+mn-lt"/>
              </a:rPr>
              <a:t>Shows the side effects.</a:t>
            </a:r>
          </a:p>
          <a:p>
            <a:endParaRPr lang="en-US">
              <a:ea typeface="+mn-lt"/>
              <a:cs typeface="+mn-lt"/>
            </a:endParaRPr>
          </a:p>
          <a:p>
            <a:pPr marL="0" indent="0">
              <a:buNone/>
            </a:pPr>
            <a:br>
              <a:rPr lang="en-US">
                <a:ea typeface="+mn-lt"/>
                <a:cs typeface="+mn-lt"/>
              </a:rPr>
            </a:br>
            <a:endParaRPr lang="en-US">
              <a:ea typeface="Cambria"/>
            </a:endParaRPr>
          </a:p>
          <a:p>
            <a:endParaRPr lang="en-US">
              <a:ea typeface="+mn-lt"/>
              <a:cs typeface="+mn-lt"/>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p:txBody>
      </p:sp>
      <p:sp>
        <p:nvSpPr>
          <p:cNvPr id="9" name="Title 4">
            <a:extLst>
              <a:ext uri="{FF2B5EF4-FFF2-40B4-BE49-F238E27FC236}">
                <a16:creationId xmlns:a16="http://schemas.microsoft.com/office/drawing/2014/main" id="{5564277C-AA13-FD82-5A21-F1663E8A21E5}"/>
              </a:ext>
            </a:extLst>
          </p:cNvPr>
          <p:cNvSpPr txBox="1">
            <a:spLocks/>
          </p:cNvSpPr>
          <p:nvPr/>
        </p:nvSpPr>
        <p:spPr>
          <a:xfrm>
            <a:off x="685800" y="228600"/>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400" b="1">
                <a:solidFill>
                  <a:schemeClr val="tx2">
                    <a:lumMod val="50000"/>
                  </a:schemeClr>
                </a:solidFill>
                <a:ea typeface="+mn-lt"/>
                <a:cs typeface="+mn-lt"/>
              </a:rPr>
              <a:t>BACKGROUND</a:t>
            </a:r>
            <a:br>
              <a:rPr lang="en-US" sz="4400"/>
            </a:br>
            <a:endParaRPr lang="en-US" sz="4400">
              <a:solidFill>
                <a:schemeClr val="tx2">
                  <a:lumMod val="50000"/>
                </a:schemeClr>
              </a:solidFill>
              <a:ea typeface="Cambria"/>
            </a:endParaRPr>
          </a:p>
        </p:txBody>
      </p:sp>
      <p:sp>
        <p:nvSpPr>
          <p:cNvPr id="15" name="Rectangle 14">
            <a:extLst>
              <a:ext uri="{FF2B5EF4-FFF2-40B4-BE49-F238E27FC236}">
                <a16:creationId xmlns:a16="http://schemas.microsoft.com/office/drawing/2014/main" id="{A29E0EFA-895A-FA53-3FA8-7D74D0DFB5F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pic>
        <p:nvPicPr>
          <p:cNvPr id="4" name="Picture 3" descr="Logo&#10;&#10;Description automatically generated">
            <a:extLst>
              <a:ext uri="{FF2B5EF4-FFF2-40B4-BE49-F238E27FC236}">
                <a16:creationId xmlns:a16="http://schemas.microsoft.com/office/drawing/2014/main" id="{FE059329-2F3A-CC41-B993-7A4D506D0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1" y="-152397"/>
            <a:ext cx="2286000" cy="2286000"/>
          </a:xfrm>
          <a:prstGeom prst="rect">
            <a:avLst/>
          </a:prstGeom>
        </p:spPr>
      </p:pic>
      <p:pic>
        <p:nvPicPr>
          <p:cNvPr id="2" name="Picture 1" descr="A cartoon of a robot next to a phone&#10;&#10;Description automatically generated">
            <a:extLst>
              <a:ext uri="{FF2B5EF4-FFF2-40B4-BE49-F238E27FC236}">
                <a16:creationId xmlns:a16="http://schemas.microsoft.com/office/drawing/2014/main" id="{1C7305D7-0B75-D5D7-7156-DEC1E9017EBE}"/>
              </a:ext>
            </a:extLst>
          </p:cNvPr>
          <p:cNvPicPr>
            <a:picLocks noChangeAspect="1"/>
          </p:cNvPicPr>
          <p:nvPr/>
        </p:nvPicPr>
        <p:blipFill>
          <a:blip r:embed="rId3"/>
          <a:stretch>
            <a:fillRect/>
          </a:stretch>
        </p:blipFill>
        <p:spPr>
          <a:xfrm>
            <a:off x="6854092" y="2497015"/>
            <a:ext cx="3143738" cy="3143738"/>
          </a:xfrm>
          <a:prstGeom prst="rect">
            <a:avLst/>
          </a:prstGeom>
        </p:spPr>
      </p:pic>
    </p:spTree>
    <p:extLst>
      <p:ext uri="{BB962C8B-B14F-4D97-AF65-F5344CB8AC3E}">
        <p14:creationId xmlns:p14="http://schemas.microsoft.com/office/powerpoint/2010/main" val="418259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EFA75-DE19-67A9-0803-B748DAB7A4FC}"/>
              </a:ext>
            </a:extLst>
          </p:cNvPr>
          <p:cNvSpPr>
            <a:spLocks noGrp="1"/>
          </p:cNvSpPr>
          <p:nvPr>
            <p:ph idx="1"/>
          </p:nvPr>
        </p:nvSpPr>
        <p:spPr>
          <a:xfrm>
            <a:off x="198699" y="1718609"/>
            <a:ext cx="8414152" cy="4412428"/>
          </a:xfrm>
        </p:spPr>
        <p:txBody>
          <a:bodyPr vert="horz" lIns="91440" tIns="45720" rIns="91440" bIns="45720" rtlCol="0" anchor="t">
            <a:normAutofit/>
          </a:bodyPr>
          <a:lstStyle/>
          <a:p>
            <a:pPr marL="0" indent="0">
              <a:buNone/>
            </a:pPr>
            <a:r>
              <a:rPr lang="en-US" sz="2800">
                <a:ea typeface="+mn-lt"/>
                <a:cs typeface="+mn-lt"/>
              </a:rPr>
              <a:t>           How machine-learning-based mobile systems</a:t>
            </a:r>
            <a:endParaRPr lang="en-US">
              <a:ea typeface="+mn-lt"/>
              <a:cs typeface="+mn-lt"/>
            </a:endParaRPr>
          </a:p>
          <a:p>
            <a:pPr marL="0" indent="0">
              <a:buNone/>
            </a:pPr>
            <a:r>
              <a:rPr lang="en-US" sz="2800">
                <a:ea typeface="+mn-lt"/>
                <a:cs typeface="+mn-lt"/>
              </a:rPr>
              <a:t>           take place the prediction of hair diseases </a:t>
            </a:r>
            <a:endParaRPr lang="en-US">
              <a:ea typeface="+mn-lt"/>
              <a:cs typeface="+mn-lt"/>
            </a:endParaRPr>
          </a:p>
          <a:p>
            <a:pPr marL="0" indent="0">
              <a:buNone/>
            </a:pPr>
            <a:r>
              <a:rPr lang="en-US" sz="2800">
                <a:ea typeface="+mn-lt"/>
                <a:cs typeface="+mn-lt"/>
              </a:rPr>
              <a:t>           using symptoms?</a:t>
            </a:r>
            <a:endParaRPr lang="en-US">
              <a:ea typeface="+mn-lt"/>
              <a:cs typeface="+mn-lt"/>
            </a:endParaRPr>
          </a:p>
          <a:p>
            <a:pPr marL="0" indent="0">
              <a:buNone/>
            </a:pPr>
            <a:endParaRPr lang="en-US" sz="2800">
              <a:ea typeface="Cambria"/>
            </a:endParaRPr>
          </a:p>
          <a:p>
            <a:pPr marL="0" indent="0">
              <a:buNone/>
            </a:pPr>
            <a:r>
              <a:rPr lang="en-US" sz="2800">
                <a:ea typeface="Cambria"/>
                <a:cs typeface="Calibri"/>
              </a:rPr>
              <a:t>           Find Most Suitable Dataset?</a:t>
            </a:r>
          </a:p>
          <a:p>
            <a:pPr marL="457200" indent="-457200">
              <a:buFont typeface="Arial"/>
              <a:buChar char="•"/>
            </a:pPr>
            <a:endParaRPr lang="en-US" sz="2800">
              <a:solidFill>
                <a:srgbClr val="000000"/>
              </a:solidFill>
              <a:latin typeface="Cambria"/>
              <a:ea typeface="+mn-lt"/>
              <a:cs typeface="Calibri"/>
            </a:endParaRPr>
          </a:p>
          <a:p>
            <a:pPr marL="457200" indent="-457200">
              <a:buFont typeface="Arial"/>
              <a:buChar char="•"/>
            </a:pPr>
            <a:endParaRPr lang="en-US" sz="2800">
              <a:solidFill>
                <a:srgbClr val="000000"/>
              </a:solidFill>
              <a:latin typeface="Cambria"/>
              <a:ea typeface="+mn-lt"/>
              <a:cs typeface="Calibri"/>
            </a:endParaRPr>
          </a:p>
          <a:p>
            <a:pPr marL="0" indent="0">
              <a:buNone/>
            </a:pPr>
            <a:endParaRPr lang="en-US">
              <a:ea typeface="Cambria"/>
              <a:cs typeface="Calibri"/>
            </a:endParaRPr>
          </a:p>
          <a:p>
            <a:pPr marL="0" indent="0">
              <a:buNone/>
            </a:pPr>
            <a:endParaRPr lang="en-US">
              <a:ea typeface="Cambria"/>
              <a:cs typeface="Calibri"/>
            </a:endParaRPr>
          </a:p>
          <a:p>
            <a:pPr marL="0" indent="0">
              <a:buNone/>
            </a:pPr>
            <a:endParaRPr lang="en-US">
              <a:ea typeface="Cambria"/>
            </a:endParaRPr>
          </a:p>
          <a:p>
            <a:pPr marL="0" indent="0">
              <a:buNone/>
            </a:pPr>
            <a:endParaRPr lang="en-US" sz="2400">
              <a:ea typeface="Cambria"/>
            </a:endParaRPr>
          </a:p>
          <a:p>
            <a:pPr marL="0" indent="0">
              <a:buNone/>
            </a:pPr>
            <a:endParaRPr lang="en-US" sz="2000">
              <a:ea typeface="Cambria"/>
            </a:endParaRPr>
          </a:p>
          <a:p>
            <a:endParaRPr lang="en-US">
              <a:ea typeface="Cambria"/>
            </a:endParaRPr>
          </a:p>
        </p:txBody>
      </p:sp>
      <p:sp>
        <p:nvSpPr>
          <p:cNvPr id="9" name="Title 4">
            <a:extLst>
              <a:ext uri="{FF2B5EF4-FFF2-40B4-BE49-F238E27FC236}">
                <a16:creationId xmlns:a16="http://schemas.microsoft.com/office/drawing/2014/main" id="{5564277C-AA13-FD82-5A21-F1663E8A21E5}"/>
              </a:ext>
            </a:extLst>
          </p:cNvPr>
          <p:cNvSpPr txBox="1">
            <a:spLocks/>
          </p:cNvSpPr>
          <p:nvPr/>
        </p:nvSpPr>
        <p:spPr>
          <a:xfrm>
            <a:off x="685800" y="498676"/>
            <a:ext cx="11506200" cy="122030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RESEARCH QUESTION</a:t>
            </a:r>
            <a:br>
              <a:rPr lang="en-US" sz="4400" b="1"/>
            </a:br>
            <a:endParaRPr lang="en-US" sz="4400" b="1">
              <a:solidFill>
                <a:schemeClr val="tx2">
                  <a:lumMod val="50000"/>
                </a:schemeClr>
              </a:solidFill>
            </a:endParaRPr>
          </a:p>
        </p:txBody>
      </p:sp>
      <p:sp>
        <p:nvSpPr>
          <p:cNvPr id="4" name="Rectangle 3">
            <a:extLst>
              <a:ext uri="{FF2B5EF4-FFF2-40B4-BE49-F238E27FC236}">
                <a16:creationId xmlns:a16="http://schemas.microsoft.com/office/drawing/2014/main" id="{AE4A47C4-32D7-18F7-B521-B0CF5B4E70C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pic>
        <p:nvPicPr>
          <p:cNvPr id="2" name="Picture 5" descr="Diagram, icon&#10;&#10;Description automatically generated">
            <a:extLst>
              <a:ext uri="{FF2B5EF4-FFF2-40B4-BE49-F238E27FC236}">
                <a16:creationId xmlns:a16="http://schemas.microsoft.com/office/drawing/2014/main" id="{00B6AE4F-9A6C-FCB3-3717-A4524071EE3C}"/>
              </a:ext>
            </a:extLst>
          </p:cNvPr>
          <p:cNvPicPr>
            <a:picLocks noChangeAspect="1"/>
          </p:cNvPicPr>
          <p:nvPr/>
        </p:nvPicPr>
        <p:blipFill>
          <a:blip r:embed="rId2"/>
          <a:stretch>
            <a:fillRect/>
          </a:stretch>
        </p:blipFill>
        <p:spPr>
          <a:xfrm>
            <a:off x="7859211" y="-2436"/>
            <a:ext cx="4334718" cy="3949910"/>
          </a:xfrm>
          <a:prstGeom prst="rect">
            <a:avLst/>
          </a:prstGeom>
        </p:spPr>
      </p:pic>
      <p:pic>
        <p:nvPicPr>
          <p:cNvPr id="6" name="Picture 6" descr="Icon&#10;&#10;Description automatically generated">
            <a:extLst>
              <a:ext uri="{FF2B5EF4-FFF2-40B4-BE49-F238E27FC236}">
                <a16:creationId xmlns:a16="http://schemas.microsoft.com/office/drawing/2014/main" id="{7E83EBA2-8BAD-B788-0AF0-A84B88104AAF}"/>
              </a:ext>
            </a:extLst>
          </p:cNvPr>
          <p:cNvPicPr>
            <a:picLocks noChangeAspect="1"/>
          </p:cNvPicPr>
          <p:nvPr/>
        </p:nvPicPr>
        <p:blipFill>
          <a:blip r:embed="rId3"/>
          <a:stretch>
            <a:fillRect/>
          </a:stretch>
        </p:blipFill>
        <p:spPr>
          <a:xfrm>
            <a:off x="506271" y="1791965"/>
            <a:ext cx="357129" cy="554019"/>
          </a:xfrm>
          <a:prstGeom prst="rect">
            <a:avLst/>
          </a:prstGeom>
        </p:spPr>
      </p:pic>
      <p:pic>
        <p:nvPicPr>
          <p:cNvPr id="7" name="Picture 6" descr="Icon&#10;&#10;Description automatically generated">
            <a:extLst>
              <a:ext uri="{FF2B5EF4-FFF2-40B4-BE49-F238E27FC236}">
                <a16:creationId xmlns:a16="http://schemas.microsoft.com/office/drawing/2014/main" id="{F3F1B7CB-B486-2996-7438-856E53B395F3}"/>
              </a:ext>
            </a:extLst>
          </p:cNvPr>
          <p:cNvPicPr>
            <a:picLocks noChangeAspect="1"/>
          </p:cNvPicPr>
          <p:nvPr/>
        </p:nvPicPr>
        <p:blipFill>
          <a:blip r:embed="rId3"/>
          <a:stretch>
            <a:fillRect/>
          </a:stretch>
        </p:blipFill>
        <p:spPr>
          <a:xfrm>
            <a:off x="506270" y="3711433"/>
            <a:ext cx="357129" cy="554019"/>
          </a:xfrm>
          <a:prstGeom prst="rect">
            <a:avLst/>
          </a:prstGeom>
        </p:spPr>
      </p:pic>
    </p:spTree>
    <p:extLst>
      <p:ext uri="{BB962C8B-B14F-4D97-AF65-F5344CB8AC3E}">
        <p14:creationId xmlns:p14="http://schemas.microsoft.com/office/powerpoint/2010/main" val="3721334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564277C-AA13-FD82-5A21-F1663E8A21E5}"/>
              </a:ext>
            </a:extLst>
          </p:cNvPr>
          <p:cNvSpPr txBox="1">
            <a:spLocks/>
          </p:cNvSpPr>
          <p:nvPr/>
        </p:nvSpPr>
        <p:spPr>
          <a:xfrm>
            <a:off x="721785" y="633096"/>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RESEARCH GAP</a:t>
            </a:r>
            <a:br>
              <a:rPr lang="en-US" sz="4400" b="1"/>
            </a:br>
            <a:endParaRPr lang="en-US" sz="4400" b="1">
              <a:solidFill>
                <a:schemeClr val="tx2">
                  <a:lumMod val="50000"/>
                </a:schemeClr>
              </a:solidFill>
              <a:ea typeface="Cambria"/>
            </a:endParaRPr>
          </a:p>
        </p:txBody>
      </p:sp>
      <p:sp>
        <p:nvSpPr>
          <p:cNvPr id="4" name="Rectangle 3">
            <a:extLst>
              <a:ext uri="{FF2B5EF4-FFF2-40B4-BE49-F238E27FC236}">
                <a16:creationId xmlns:a16="http://schemas.microsoft.com/office/drawing/2014/main" id="{AE4A47C4-32D7-18F7-B521-B0CF5B4E70C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pic>
        <p:nvPicPr>
          <p:cNvPr id="6" name="Picture 5" descr="Logo&#10;&#10;Description automatically generated">
            <a:extLst>
              <a:ext uri="{FF2B5EF4-FFF2-40B4-BE49-F238E27FC236}">
                <a16:creationId xmlns:a16="http://schemas.microsoft.com/office/drawing/2014/main" id="{CED5AA0E-DFF2-98E5-CDB2-C6DC47FA8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099" y="-162836"/>
            <a:ext cx="2286000" cy="2286000"/>
          </a:xfrm>
          <a:prstGeom prst="rect">
            <a:avLst/>
          </a:prstGeom>
        </p:spPr>
      </p:pic>
      <p:sp>
        <p:nvSpPr>
          <p:cNvPr id="7" name="TextBox 6">
            <a:extLst>
              <a:ext uri="{FF2B5EF4-FFF2-40B4-BE49-F238E27FC236}">
                <a16:creationId xmlns:a16="http://schemas.microsoft.com/office/drawing/2014/main" id="{1FD95374-26B9-3B48-E381-9D894A9102E0}"/>
              </a:ext>
            </a:extLst>
          </p:cNvPr>
          <p:cNvSpPr txBox="1"/>
          <p:nvPr/>
        </p:nvSpPr>
        <p:spPr>
          <a:xfrm>
            <a:off x="724469" y="1985696"/>
            <a:ext cx="6298557" cy="461665"/>
          </a:xfrm>
          <a:prstGeom prst="rect">
            <a:avLst/>
          </a:prstGeom>
          <a:noFill/>
          <a:ln>
            <a:solidFill>
              <a:schemeClr val="accent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Predicting disease symptoms by a chatbot.</a:t>
            </a:r>
            <a:endParaRPr lang="en-US"/>
          </a:p>
        </p:txBody>
      </p:sp>
      <p:pic>
        <p:nvPicPr>
          <p:cNvPr id="8" name="Picture 10" descr="A picture containing cup, coffee cup&#10;&#10;Description automatically generated">
            <a:extLst>
              <a:ext uri="{FF2B5EF4-FFF2-40B4-BE49-F238E27FC236}">
                <a16:creationId xmlns:a16="http://schemas.microsoft.com/office/drawing/2014/main" id="{84FB8BA3-D1C2-2CB2-E492-D306B5273EA5}"/>
              </a:ext>
            </a:extLst>
          </p:cNvPr>
          <p:cNvPicPr>
            <a:picLocks noChangeAspect="1"/>
          </p:cNvPicPr>
          <p:nvPr/>
        </p:nvPicPr>
        <p:blipFill>
          <a:blip r:embed="rId3"/>
          <a:stretch>
            <a:fillRect/>
          </a:stretch>
        </p:blipFill>
        <p:spPr>
          <a:xfrm>
            <a:off x="7715884" y="2405875"/>
            <a:ext cx="4041819" cy="3002655"/>
          </a:xfrm>
          <a:prstGeom prst="ellipse">
            <a:avLst/>
          </a:prstGeom>
          <a:ln>
            <a:noFill/>
          </a:ln>
          <a:effectLst>
            <a:softEdge rad="112500"/>
          </a:effectLst>
        </p:spPr>
      </p:pic>
    </p:spTree>
    <p:extLst>
      <p:ext uri="{BB962C8B-B14F-4D97-AF65-F5344CB8AC3E}">
        <p14:creationId xmlns:p14="http://schemas.microsoft.com/office/powerpoint/2010/main" val="1202892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EFA75-DE19-67A9-0803-B748DAB7A4FC}"/>
              </a:ext>
            </a:extLst>
          </p:cNvPr>
          <p:cNvSpPr>
            <a:spLocks noGrp="1"/>
          </p:cNvSpPr>
          <p:nvPr>
            <p:ph idx="1"/>
          </p:nvPr>
        </p:nvSpPr>
        <p:spPr>
          <a:xfrm>
            <a:off x="304800" y="1143000"/>
            <a:ext cx="8270658" cy="5181600"/>
          </a:xfrm>
        </p:spPr>
        <p:txBody>
          <a:bodyPr vert="horz" lIns="91440" tIns="45720" rIns="91440" bIns="45720" rtlCol="0" anchor="t">
            <a:normAutofit/>
          </a:bodyPr>
          <a:lstStyle/>
          <a:p>
            <a:endParaRPr lang="en-US">
              <a:ea typeface="+mn-lt"/>
              <a:cs typeface="+mn-lt"/>
            </a:endParaRPr>
          </a:p>
          <a:p>
            <a:pPr marL="0" indent="0">
              <a:buNone/>
            </a:pPr>
            <a:r>
              <a:rPr lang="en-US">
                <a:ea typeface="+mn-lt"/>
                <a:cs typeface="+mn-lt"/>
              </a:rPr>
              <a:t>Can diagnose the disease using the symptoms and know what side effects of the disease you have.</a:t>
            </a:r>
          </a:p>
        </p:txBody>
      </p:sp>
      <p:sp>
        <p:nvSpPr>
          <p:cNvPr id="9" name="Title 4">
            <a:extLst>
              <a:ext uri="{FF2B5EF4-FFF2-40B4-BE49-F238E27FC236}">
                <a16:creationId xmlns:a16="http://schemas.microsoft.com/office/drawing/2014/main" id="{5564277C-AA13-FD82-5A21-F1663E8A21E5}"/>
              </a:ext>
            </a:extLst>
          </p:cNvPr>
          <p:cNvSpPr txBox="1">
            <a:spLocks/>
          </p:cNvSpPr>
          <p:nvPr/>
        </p:nvSpPr>
        <p:spPr>
          <a:xfrm>
            <a:off x="685800" y="228600"/>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ea typeface="+mn-lt"/>
                <a:cs typeface="+mn-lt"/>
              </a:rPr>
              <a:t>MAIN OBJECTIVE</a:t>
            </a:r>
            <a:br>
              <a:rPr lang="en-US" sz="4400" b="1"/>
            </a:br>
            <a:endParaRPr lang="en-US" sz="4400" b="1">
              <a:solidFill>
                <a:schemeClr val="tx2">
                  <a:lumMod val="50000"/>
                </a:schemeClr>
              </a:solidFill>
              <a:ea typeface="Cambria"/>
            </a:endParaRPr>
          </a:p>
        </p:txBody>
      </p:sp>
      <p:sp>
        <p:nvSpPr>
          <p:cNvPr id="4" name="Rectangle 3">
            <a:extLst>
              <a:ext uri="{FF2B5EF4-FFF2-40B4-BE49-F238E27FC236}">
                <a16:creationId xmlns:a16="http://schemas.microsoft.com/office/drawing/2014/main" id="{AE4A47C4-32D7-18F7-B521-B0CF5B4E70C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pic>
        <p:nvPicPr>
          <p:cNvPr id="5" name="Picture 4" descr="A picture containing icon&#10;&#10;Description automatically generated">
            <a:extLst>
              <a:ext uri="{FF2B5EF4-FFF2-40B4-BE49-F238E27FC236}">
                <a16:creationId xmlns:a16="http://schemas.microsoft.com/office/drawing/2014/main" id="{BF956E1D-5E66-746A-7A0D-9C5FA3841C84}"/>
              </a:ext>
            </a:extLst>
          </p:cNvPr>
          <p:cNvPicPr>
            <a:picLocks noChangeAspect="1"/>
          </p:cNvPicPr>
          <p:nvPr/>
        </p:nvPicPr>
        <p:blipFill>
          <a:blip r:embed="rId2"/>
          <a:stretch>
            <a:fillRect/>
          </a:stretch>
        </p:blipFill>
        <p:spPr>
          <a:xfrm>
            <a:off x="7293213" y="3174048"/>
            <a:ext cx="3683304" cy="3140696"/>
          </a:xfrm>
          <a:prstGeom prst="rect">
            <a:avLst/>
          </a:prstGeom>
        </p:spPr>
      </p:pic>
      <p:pic>
        <p:nvPicPr>
          <p:cNvPr id="6" name="Picture 5" descr="Logo&#10;&#10;Description automatically generated">
            <a:extLst>
              <a:ext uri="{FF2B5EF4-FFF2-40B4-BE49-F238E27FC236}">
                <a16:creationId xmlns:a16="http://schemas.microsoft.com/office/drawing/2014/main" id="{A3B98F6D-F2D0-0A53-DEA7-93F5E64A3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1031" y="-152397"/>
            <a:ext cx="2286000" cy="2286000"/>
          </a:xfrm>
          <a:prstGeom prst="rect">
            <a:avLst/>
          </a:prstGeom>
        </p:spPr>
      </p:pic>
    </p:spTree>
    <p:extLst>
      <p:ext uri="{BB962C8B-B14F-4D97-AF65-F5344CB8AC3E}">
        <p14:creationId xmlns:p14="http://schemas.microsoft.com/office/powerpoint/2010/main" val="2418561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EFA75-DE19-67A9-0803-B748DAB7A4FC}"/>
              </a:ext>
            </a:extLst>
          </p:cNvPr>
          <p:cNvSpPr>
            <a:spLocks noGrp="1"/>
          </p:cNvSpPr>
          <p:nvPr>
            <p:ph idx="1"/>
          </p:nvPr>
        </p:nvSpPr>
        <p:spPr/>
        <p:txBody>
          <a:bodyPr vert="horz" lIns="91440" tIns="45720" rIns="91440" bIns="45720" rtlCol="0" anchor="t">
            <a:normAutofit/>
          </a:bodyPr>
          <a:lstStyle/>
          <a:p>
            <a:r>
              <a:rPr lang="en-US">
                <a:ea typeface="+mn-lt"/>
                <a:cs typeface="+mn-lt"/>
              </a:rPr>
              <a:t>Build various ML model to predict to hair diseases</a:t>
            </a:r>
          </a:p>
          <a:p>
            <a:pPr marL="0" indent="0">
              <a:buNone/>
            </a:pPr>
            <a:r>
              <a:rPr lang="en-US">
                <a:ea typeface="+mn-lt"/>
                <a:cs typeface="+mn-lt"/>
              </a:rPr>
              <a:t> symptom. </a:t>
            </a:r>
            <a:endParaRPr lang="en-US">
              <a:ea typeface="Cambria"/>
            </a:endParaRPr>
          </a:p>
          <a:p>
            <a:endParaRPr lang="en-US"/>
          </a:p>
          <a:p>
            <a:r>
              <a:rPr lang="en-US">
                <a:ea typeface="+mn-lt"/>
                <a:cs typeface="+mn-lt"/>
              </a:rPr>
              <a:t>Collect disease symptom data.</a:t>
            </a:r>
          </a:p>
          <a:p>
            <a:endParaRPr lang="en-US">
              <a:ea typeface="Cambria"/>
            </a:endParaRPr>
          </a:p>
        </p:txBody>
      </p:sp>
      <p:sp>
        <p:nvSpPr>
          <p:cNvPr id="9" name="Title 4">
            <a:extLst>
              <a:ext uri="{FF2B5EF4-FFF2-40B4-BE49-F238E27FC236}">
                <a16:creationId xmlns:a16="http://schemas.microsoft.com/office/drawing/2014/main" id="{5564277C-AA13-FD82-5A21-F1663E8A21E5}"/>
              </a:ext>
            </a:extLst>
          </p:cNvPr>
          <p:cNvSpPr txBox="1">
            <a:spLocks/>
          </p:cNvSpPr>
          <p:nvPr/>
        </p:nvSpPr>
        <p:spPr>
          <a:xfrm>
            <a:off x="685800" y="228600"/>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SUB</a:t>
            </a:r>
            <a:r>
              <a:rPr lang="en-US" sz="4400">
                <a:solidFill>
                  <a:schemeClr val="tx2">
                    <a:lumMod val="50000"/>
                  </a:schemeClr>
                </a:solidFill>
              </a:rPr>
              <a:t> </a:t>
            </a:r>
            <a:r>
              <a:rPr lang="en-US" sz="4400" b="1">
                <a:solidFill>
                  <a:schemeClr val="tx2">
                    <a:lumMod val="50000"/>
                  </a:schemeClr>
                </a:solidFill>
              </a:rPr>
              <a:t>OBJECTIVE</a:t>
            </a:r>
            <a:br>
              <a:rPr lang="en-US" sz="4400"/>
            </a:br>
            <a:endParaRPr lang="en-US" sz="4400">
              <a:solidFill>
                <a:schemeClr val="tx2">
                  <a:lumMod val="50000"/>
                </a:schemeClr>
              </a:solidFill>
              <a:ea typeface="Cambria"/>
            </a:endParaRPr>
          </a:p>
        </p:txBody>
      </p:sp>
      <p:sp>
        <p:nvSpPr>
          <p:cNvPr id="4" name="Rectangle 3">
            <a:extLst>
              <a:ext uri="{FF2B5EF4-FFF2-40B4-BE49-F238E27FC236}">
                <a16:creationId xmlns:a16="http://schemas.microsoft.com/office/drawing/2014/main" id="{AE4A47C4-32D7-18F7-B521-B0CF5B4E70C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pic>
        <p:nvPicPr>
          <p:cNvPr id="5" name="Picture 2" descr="A picture containing calendar&#10;&#10;Description automatically generated">
            <a:extLst>
              <a:ext uri="{FF2B5EF4-FFF2-40B4-BE49-F238E27FC236}">
                <a16:creationId xmlns:a16="http://schemas.microsoft.com/office/drawing/2014/main" id="{A64EB6EF-8905-F610-316D-ED4FD73B788A}"/>
              </a:ext>
            </a:extLst>
          </p:cNvPr>
          <p:cNvPicPr>
            <a:picLocks noChangeAspect="1"/>
          </p:cNvPicPr>
          <p:nvPr/>
        </p:nvPicPr>
        <p:blipFill>
          <a:blip r:embed="rId2"/>
          <a:stretch>
            <a:fillRect/>
          </a:stretch>
        </p:blipFill>
        <p:spPr>
          <a:xfrm>
            <a:off x="7211194" y="3058577"/>
            <a:ext cx="3081053" cy="2393400"/>
          </a:xfrm>
          <a:prstGeom prst="rect">
            <a:avLst/>
          </a:prstGeom>
        </p:spPr>
      </p:pic>
      <p:pic>
        <p:nvPicPr>
          <p:cNvPr id="6" name="Picture 5" descr="Logo&#10;&#10;Description automatically generated">
            <a:extLst>
              <a:ext uri="{FF2B5EF4-FFF2-40B4-BE49-F238E27FC236}">
                <a16:creationId xmlns:a16="http://schemas.microsoft.com/office/drawing/2014/main" id="{539D5E6D-8E91-EDEE-9FAF-993CE5E89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154" y="-100206"/>
            <a:ext cx="2286000" cy="2286000"/>
          </a:xfrm>
          <a:prstGeom prst="rect">
            <a:avLst/>
          </a:prstGeom>
        </p:spPr>
      </p:pic>
    </p:spTree>
    <p:extLst>
      <p:ext uri="{BB962C8B-B14F-4D97-AF65-F5344CB8AC3E}">
        <p14:creationId xmlns:p14="http://schemas.microsoft.com/office/powerpoint/2010/main" val="1957162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3D739C-4F9F-A771-C91C-CC3024BAC2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
        <p:nvSpPr>
          <p:cNvPr id="6" name="Title 4">
            <a:extLst>
              <a:ext uri="{FF2B5EF4-FFF2-40B4-BE49-F238E27FC236}">
                <a16:creationId xmlns:a16="http://schemas.microsoft.com/office/drawing/2014/main" id="{A8812A1A-1F37-8B69-994E-BC3B82F1DCA2}"/>
              </a:ext>
            </a:extLst>
          </p:cNvPr>
          <p:cNvSpPr txBox="1">
            <a:spLocks/>
          </p:cNvSpPr>
          <p:nvPr/>
        </p:nvSpPr>
        <p:spPr>
          <a:xfrm>
            <a:off x="310019" y="312106"/>
            <a:ext cx="11506200" cy="123694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SYSTEM DIAGRAM</a:t>
            </a:r>
            <a:br>
              <a:rPr lang="en-US" sz="4400" b="1"/>
            </a:br>
            <a:endParaRPr lang="en-US" sz="4400" b="1">
              <a:solidFill>
                <a:schemeClr val="tx2">
                  <a:lumMod val="50000"/>
                </a:schemeClr>
              </a:solidFill>
              <a:ea typeface="Cambria"/>
            </a:endParaRPr>
          </a:p>
        </p:txBody>
      </p:sp>
      <p:pic>
        <p:nvPicPr>
          <p:cNvPr id="3" name="Picture 2" descr="Logo&#10;&#10;Description automatically generated">
            <a:extLst>
              <a:ext uri="{FF2B5EF4-FFF2-40B4-BE49-F238E27FC236}">
                <a16:creationId xmlns:a16="http://schemas.microsoft.com/office/drawing/2014/main" id="{583A9F87-C839-924F-C19F-43F5C9A5D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7962" y="-37575"/>
            <a:ext cx="2286000" cy="2286000"/>
          </a:xfrm>
          <a:prstGeom prst="rect">
            <a:avLst/>
          </a:prstGeom>
        </p:spPr>
      </p:pic>
      <p:pic>
        <p:nvPicPr>
          <p:cNvPr id="4" name="Picture 3" descr="A diagram of a diagram of a model&#10;&#10;Description automatically generated">
            <a:extLst>
              <a:ext uri="{FF2B5EF4-FFF2-40B4-BE49-F238E27FC236}">
                <a16:creationId xmlns:a16="http://schemas.microsoft.com/office/drawing/2014/main" id="{D5AD526D-7E57-7B85-25FD-EF560D24578A}"/>
              </a:ext>
            </a:extLst>
          </p:cNvPr>
          <p:cNvPicPr>
            <a:picLocks noChangeAspect="1"/>
          </p:cNvPicPr>
          <p:nvPr/>
        </p:nvPicPr>
        <p:blipFill>
          <a:blip r:embed="rId3"/>
          <a:stretch>
            <a:fillRect/>
          </a:stretch>
        </p:blipFill>
        <p:spPr>
          <a:xfrm>
            <a:off x="1441938" y="1286608"/>
            <a:ext cx="8018584" cy="4284784"/>
          </a:xfrm>
          <a:prstGeom prst="rect">
            <a:avLst/>
          </a:prstGeom>
        </p:spPr>
      </p:pic>
    </p:spTree>
    <p:extLst>
      <p:ext uri="{BB962C8B-B14F-4D97-AF65-F5344CB8AC3E}">
        <p14:creationId xmlns:p14="http://schemas.microsoft.com/office/powerpoint/2010/main" val="2751341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3D739C-4F9F-A771-C91C-CC3024BAC2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
        <p:nvSpPr>
          <p:cNvPr id="6" name="Title 4">
            <a:extLst>
              <a:ext uri="{FF2B5EF4-FFF2-40B4-BE49-F238E27FC236}">
                <a16:creationId xmlns:a16="http://schemas.microsoft.com/office/drawing/2014/main" id="{2E4E5751-A0F4-A15A-8006-CB8ED00FCF1C}"/>
              </a:ext>
            </a:extLst>
          </p:cNvPr>
          <p:cNvSpPr txBox="1">
            <a:spLocks/>
          </p:cNvSpPr>
          <p:nvPr/>
        </p:nvSpPr>
        <p:spPr>
          <a:xfrm>
            <a:off x="310019" y="332984"/>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TOOLS AND TECHNOLOGIES</a:t>
            </a:r>
            <a:br>
              <a:rPr lang="en-US" sz="4400"/>
            </a:br>
            <a:endParaRPr lang="en-US" sz="4400">
              <a:solidFill>
                <a:schemeClr val="tx2">
                  <a:lumMod val="50000"/>
                </a:schemeClr>
              </a:solidFill>
              <a:ea typeface="Cambria"/>
            </a:endParaRPr>
          </a:p>
        </p:txBody>
      </p:sp>
      <p:pic>
        <p:nvPicPr>
          <p:cNvPr id="23" name="Picture 23" descr="A picture containing icon&#10;&#10;Description automatically generated">
            <a:extLst>
              <a:ext uri="{FF2B5EF4-FFF2-40B4-BE49-F238E27FC236}">
                <a16:creationId xmlns:a16="http://schemas.microsoft.com/office/drawing/2014/main" id="{4009CC6C-3478-908A-D479-1C5B86E26FE2}"/>
              </a:ext>
            </a:extLst>
          </p:cNvPr>
          <p:cNvPicPr>
            <a:picLocks noChangeAspect="1"/>
          </p:cNvPicPr>
          <p:nvPr/>
        </p:nvPicPr>
        <p:blipFill>
          <a:blip r:embed="rId2"/>
          <a:stretch>
            <a:fillRect/>
          </a:stretch>
        </p:blipFill>
        <p:spPr>
          <a:xfrm>
            <a:off x="7120623" y="3986079"/>
            <a:ext cx="1763487" cy="737907"/>
          </a:xfrm>
          <a:prstGeom prst="rect">
            <a:avLst/>
          </a:prstGeom>
          <a:ln>
            <a:noFill/>
          </a:ln>
          <a:effectLst>
            <a:softEdge rad="112500"/>
          </a:effectLst>
        </p:spPr>
      </p:pic>
      <p:pic>
        <p:nvPicPr>
          <p:cNvPr id="24" name="Picture 24" descr="Diagram&#10;&#10;Description automatically generated">
            <a:extLst>
              <a:ext uri="{FF2B5EF4-FFF2-40B4-BE49-F238E27FC236}">
                <a16:creationId xmlns:a16="http://schemas.microsoft.com/office/drawing/2014/main" id="{CEAB5BE7-E193-9A2D-F425-7388B155E670}"/>
              </a:ext>
            </a:extLst>
          </p:cNvPr>
          <p:cNvPicPr>
            <a:picLocks noChangeAspect="1"/>
          </p:cNvPicPr>
          <p:nvPr/>
        </p:nvPicPr>
        <p:blipFill>
          <a:blip r:embed="rId3"/>
          <a:stretch>
            <a:fillRect/>
          </a:stretch>
        </p:blipFill>
        <p:spPr>
          <a:xfrm>
            <a:off x="9601683" y="2960421"/>
            <a:ext cx="2377858" cy="1722151"/>
          </a:xfrm>
          <a:prstGeom prst="rect">
            <a:avLst/>
          </a:prstGeom>
        </p:spPr>
      </p:pic>
      <p:pic>
        <p:nvPicPr>
          <p:cNvPr id="27" name="Picture 27">
            <a:extLst>
              <a:ext uri="{FF2B5EF4-FFF2-40B4-BE49-F238E27FC236}">
                <a16:creationId xmlns:a16="http://schemas.microsoft.com/office/drawing/2014/main" id="{8CAB037B-63D9-2301-633D-2768F7474F9A}"/>
              </a:ext>
            </a:extLst>
          </p:cNvPr>
          <p:cNvPicPr>
            <a:picLocks noChangeAspect="1"/>
          </p:cNvPicPr>
          <p:nvPr/>
        </p:nvPicPr>
        <p:blipFill>
          <a:blip r:embed="rId4"/>
          <a:stretch>
            <a:fillRect/>
          </a:stretch>
        </p:blipFill>
        <p:spPr>
          <a:xfrm>
            <a:off x="7977928" y="5135386"/>
            <a:ext cx="2525486" cy="982836"/>
          </a:xfrm>
          <a:prstGeom prst="rect">
            <a:avLst/>
          </a:prstGeom>
        </p:spPr>
      </p:pic>
      <p:pic>
        <p:nvPicPr>
          <p:cNvPr id="4" name="Picture 3" descr="Logo&#10;&#10;Description automatically generated">
            <a:extLst>
              <a:ext uri="{FF2B5EF4-FFF2-40B4-BE49-F238E27FC236}">
                <a16:creationId xmlns:a16="http://schemas.microsoft.com/office/drawing/2014/main" id="{0601C586-8175-0A6C-A9BB-0FEE53AF8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1907" y="-89767"/>
            <a:ext cx="2286000" cy="2286000"/>
          </a:xfrm>
          <a:prstGeom prst="rect">
            <a:avLst/>
          </a:prstGeom>
        </p:spPr>
      </p:pic>
      <p:pic>
        <p:nvPicPr>
          <p:cNvPr id="3" name="Picture 9" descr="Logo, company name&#10;&#10;Description automatically generated">
            <a:extLst>
              <a:ext uri="{FF2B5EF4-FFF2-40B4-BE49-F238E27FC236}">
                <a16:creationId xmlns:a16="http://schemas.microsoft.com/office/drawing/2014/main" id="{E8375982-7A17-0A23-82F5-FC68AB2C923B}"/>
              </a:ext>
            </a:extLst>
          </p:cNvPr>
          <p:cNvPicPr>
            <a:picLocks noChangeAspect="1"/>
          </p:cNvPicPr>
          <p:nvPr/>
        </p:nvPicPr>
        <p:blipFill>
          <a:blip r:embed="rId6"/>
          <a:stretch>
            <a:fillRect/>
          </a:stretch>
        </p:blipFill>
        <p:spPr>
          <a:xfrm>
            <a:off x="7468008" y="1981841"/>
            <a:ext cx="1929009" cy="603279"/>
          </a:xfrm>
          <a:prstGeom prst="rect">
            <a:avLst/>
          </a:prstGeom>
        </p:spPr>
      </p:pic>
      <p:sp>
        <p:nvSpPr>
          <p:cNvPr id="82" name="Rectangle 81">
            <a:extLst>
              <a:ext uri="{FF2B5EF4-FFF2-40B4-BE49-F238E27FC236}">
                <a16:creationId xmlns:a16="http://schemas.microsoft.com/office/drawing/2014/main" id="{A3548A42-CC80-9D13-613F-76F59D5B6520}"/>
              </a:ext>
            </a:extLst>
          </p:cNvPr>
          <p:cNvSpPr/>
          <p:nvPr/>
        </p:nvSpPr>
        <p:spPr>
          <a:xfrm>
            <a:off x="709839" y="1607910"/>
            <a:ext cx="6195785" cy="417288"/>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84" name="Rectangle 83">
            <a:extLst>
              <a:ext uri="{FF2B5EF4-FFF2-40B4-BE49-F238E27FC236}">
                <a16:creationId xmlns:a16="http://schemas.microsoft.com/office/drawing/2014/main" id="{993D4A78-8CA9-8B63-776D-9DDB04B7E7C6}"/>
              </a:ext>
            </a:extLst>
          </p:cNvPr>
          <p:cNvSpPr/>
          <p:nvPr/>
        </p:nvSpPr>
        <p:spPr>
          <a:xfrm>
            <a:off x="1485446" y="1378856"/>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Mobile Application</a:t>
            </a:r>
            <a:endParaRPr lang="en-US" sz="1600" b="1">
              <a:solidFill>
                <a:schemeClr val="bg1"/>
              </a:solidFill>
            </a:endParaRPr>
          </a:p>
        </p:txBody>
      </p:sp>
      <p:sp>
        <p:nvSpPr>
          <p:cNvPr id="86" name="TextBox 85">
            <a:extLst>
              <a:ext uri="{FF2B5EF4-FFF2-40B4-BE49-F238E27FC236}">
                <a16:creationId xmlns:a16="http://schemas.microsoft.com/office/drawing/2014/main" id="{F9A01B3A-0CA8-2256-1435-CEC53DD06ECF}"/>
              </a:ext>
            </a:extLst>
          </p:cNvPr>
          <p:cNvSpPr txBox="1"/>
          <p:nvPr/>
        </p:nvSpPr>
        <p:spPr>
          <a:xfrm>
            <a:off x="814160" y="1687286"/>
            <a:ext cx="261222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Android Studio</a:t>
            </a:r>
          </a:p>
        </p:txBody>
      </p:sp>
      <p:sp>
        <p:nvSpPr>
          <p:cNvPr id="88" name="Rectangle 87">
            <a:extLst>
              <a:ext uri="{FF2B5EF4-FFF2-40B4-BE49-F238E27FC236}">
                <a16:creationId xmlns:a16="http://schemas.microsoft.com/office/drawing/2014/main" id="{895E7CB6-93FC-6A0A-2EB6-D2A948A8CF2D}"/>
              </a:ext>
            </a:extLst>
          </p:cNvPr>
          <p:cNvSpPr/>
          <p:nvPr/>
        </p:nvSpPr>
        <p:spPr>
          <a:xfrm>
            <a:off x="709839" y="2587624"/>
            <a:ext cx="6195785" cy="489859"/>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90" name="TextBox 89">
            <a:extLst>
              <a:ext uri="{FF2B5EF4-FFF2-40B4-BE49-F238E27FC236}">
                <a16:creationId xmlns:a16="http://schemas.microsoft.com/office/drawing/2014/main" id="{8EAC643F-5E55-AFED-202E-121209886FF8}"/>
              </a:ext>
            </a:extLst>
          </p:cNvPr>
          <p:cNvSpPr txBox="1"/>
          <p:nvPr/>
        </p:nvSpPr>
        <p:spPr>
          <a:xfrm>
            <a:off x="814160" y="2703285"/>
            <a:ext cx="179160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600" b="1">
                <a:ea typeface="Cambria"/>
              </a:rPr>
              <a:t>Firebase</a:t>
            </a:r>
            <a:endParaRPr lang="en-US" sz="1600">
              <a:ea typeface="+mn-lt"/>
              <a:cs typeface="+mn-lt"/>
            </a:endParaRPr>
          </a:p>
          <a:p>
            <a:pPr marL="285750" indent="-285750" algn="l">
              <a:buFont typeface="Arial"/>
              <a:buChar char="•"/>
            </a:pPr>
            <a:endParaRPr lang="en-US" sz="1600" b="1">
              <a:ea typeface="Cambria"/>
            </a:endParaRPr>
          </a:p>
        </p:txBody>
      </p:sp>
      <p:sp>
        <p:nvSpPr>
          <p:cNvPr id="92" name="Rectangle 91">
            <a:extLst>
              <a:ext uri="{FF2B5EF4-FFF2-40B4-BE49-F238E27FC236}">
                <a16:creationId xmlns:a16="http://schemas.microsoft.com/office/drawing/2014/main" id="{988235F7-914B-8B71-00C2-12F3A3BE0011}"/>
              </a:ext>
            </a:extLst>
          </p:cNvPr>
          <p:cNvSpPr/>
          <p:nvPr/>
        </p:nvSpPr>
        <p:spPr>
          <a:xfrm>
            <a:off x="709839" y="3540124"/>
            <a:ext cx="6195785" cy="77107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94" name="TextBox 93">
            <a:extLst>
              <a:ext uri="{FF2B5EF4-FFF2-40B4-BE49-F238E27FC236}">
                <a16:creationId xmlns:a16="http://schemas.microsoft.com/office/drawing/2014/main" id="{011644BE-C4EF-4514-A983-1886034A6B43}"/>
              </a:ext>
            </a:extLst>
          </p:cNvPr>
          <p:cNvSpPr txBox="1"/>
          <p:nvPr/>
        </p:nvSpPr>
        <p:spPr>
          <a:xfrm>
            <a:off x="814160" y="3646713"/>
            <a:ext cx="25082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Python                              </a:t>
            </a:r>
            <a:endParaRPr lang="en-US">
              <a:ea typeface="Cambria"/>
            </a:endParaRPr>
          </a:p>
          <a:p>
            <a:pPr marL="285750" indent="-285750">
              <a:buFont typeface="Arial"/>
              <a:buChar char="•"/>
            </a:pPr>
            <a:r>
              <a:rPr lang="en-US" sz="1600" b="1" err="1">
                <a:ea typeface="Cambria"/>
              </a:rPr>
              <a:t>Tensorflow</a:t>
            </a:r>
            <a:endParaRPr lang="en-US" sz="1600" b="1">
              <a:ea typeface="Cambria"/>
            </a:endParaRPr>
          </a:p>
          <a:p>
            <a:pPr marL="285750" indent="-285750">
              <a:buFont typeface="Arial"/>
              <a:buChar char="•"/>
            </a:pPr>
            <a:endParaRPr lang="en-US" sz="1600" b="1">
              <a:ea typeface="Cambria"/>
            </a:endParaRPr>
          </a:p>
        </p:txBody>
      </p:sp>
      <p:sp>
        <p:nvSpPr>
          <p:cNvPr id="96" name="Rectangle 95">
            <a:extLst>
              <a:ext uri="{FF2B5EF4-FFF2-40B4-BE49-F238E27FC236}">
                <a16:creationId xmlns:a16="http://schemas.microsoft.com/office/drawing/2014/main" id="{85F1D58B-A229-4FEF-D49E-96F36B35C975}"/>
              </a:ext>
            </a:extLst>
          </p:cNvPr>
          <p:cNvSpPr/>
          <p:nvPr/>
        </p:nvSpPr>
        <p:spPr>
          <a:xfrm>
            <a:off x="709839" y="4846409"/>
            <a:ext cx="6195785" cy="83457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98" name="TextBox 97">
            <a:extLst>
              <a:ext uri="{FF2B5EF4-FFF2-40B4-BE49-F238E27FC236}">
                <a16:creationId xmlns:a16="http://schemas.microsoft.com/office/drawing/2014/main" id="{D8E13F0E-FBF1-91AF-C084-28ACB03473BF}"/>
              </a:ext>
            </a:extLst>
          </p:cNvPr>
          <p:cNvSpPr txBox="1"/>
          <p:nvPr/>
        </p:nvSpPr>
        <p:spPr>
          <a:xfrm>
            <a:off x="814161" y="5043712"/>
            <a:ext cx="38961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OpenAI/ LLM</a:t>
            </a:r>
          </a:p>
          <a:p>
            <a:endParaRPr lang="en-US" sz="1600" b="1">
              <a:ea typeface="Cambria"/>
            </a:endParaRPr>
          </a:p>
        </p:txBody>
      </p:sp>
      <p:sp>
        <p:nvSpPr>
          <p:cNvPr id="100" name="Rectangle 99">
            <a:extLst>
              <a:ext uri="{FF2B5EF4-FFF2-40B4-BE49-F238E27FC236}">
                <a16:creationId xmlns:a16="http://schemas.microsoft.com/office/drawing/2014/main" id="{386FA85A-E88D-4F71-68D2-ADFBA97F757E}"/>
              </a:ext>
            </a:extLst>
          </p:cNvPr>
          <p:cNvSpPr/>
          <p:nvPr/>
        </p:nvSpPr>
        <p:spPr>
          <a:xfrm>
            <a:off x="1485445" y="2349498"/>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Database</a:t>
            </a:r>
            <a:endParaRPr lang="en-US"/>
          </a:p>
        </p:txBody>
      </p:sp>
      <p:sp>
        <p:nvSpPr>
          <p:cNvPr id="102" name="Rectangle 101">
            <a:extLst>
              <a:ext uri="{FF2B5EF4-FFF2-40B4-BE49-F238E27FC236}">
                <a16:creationId xmlns:a16="http://schemas.microsoft.com/office/drawing/2014/main" id="{43CEF040-296E-E500-E8FB-5A3D7886E65A}"/>
              </a:ext>
            </a:extLst>
          </p:cNvPr>
          <p:cNvSpPr/>
          <p:nvPr/>
        </p:nvSpPr>
        <p:spPr>
          <a:xfrm>
            <a:off x="1440087" y="3347355"/>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Middle Ware Technologies</a:t>
            </a:r>
            <a:endParaRPr lang="en-US"/>
          </a:p>
        </p:txBody>
      </p:sp>
      <p:sp>
        <p:nvSpPr>
          <p:cNvPr id="104" name="TextBox 103">
            <a:extLst>
              <a:ext uri="{FF2B5EF4-FFF2-40B4-BE49-F238E27FC236}">
                <a16:creationId xmlns:a16="http://schemas.microsoft.com/office/drawing/2014/main" id="{1716D72B-F3C9-50B7-D109-05D6B8513E1F}"/>
              </a:ext>
            </a:extLst>
          </p:cNvPr>
          <p:cNvSpPr txBox="1"/>
          <p:nvPr/>
        </p:nvSpPr>
        <p:spPr>
          <a:xfrm>
            <a:off x="3476624" y="3651248"/>
            <a:ext cx="13493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 Rest API</a:t>
            </a:r>
            <a:endParaRPr lang="en-US" sz="1600">
              <a:ea typeface="Cambria"/>
            </a:endParaRPr>
          </a:p>
        </p:txBody>
      </p:sp>
      <p:sp>
        <p:nvSpPr>
          <p:cNvPr id="106" name="Rectangle 105">
            <a:extLst>
              <a:ext uri="{FF2B5EF4-FFF2-40B4-BE49-F238E27FC236}">
                <a16:creationId xmlns:a16="http://schemas.microsoft.com/office/drawing/2014/main" id="{92879EC3-08D1-5992-E73C-97F8D56EC203}"/>
              </a:ext>
            </a:extLst>
          </p:cNvPr>
          <p:cNvSpPr/>
          <p:nvPr/>
        </p:nvSpPr>
        <p:spPr>
          <a:xfrm>
            <a:off x="1485443" y="4662711"/>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Technical Concepts</a:t>
            </a:r>
            <a:endParaRPr lang="en-US"/>
          </a:p>
        </p:txBody>
      </p:sp>
    </p:spTree>
    <p:extLst>
      <p:ext uri="{BB962C8B-B14F-4D97-AF65-F5344CB8AC3E}">
        <p14:creationId xmlns:p14="http://schemas.microsoft.com/office/powerpoint/2010/main" val="675935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17F2965C-41D6-C4F4-8423-2E172A128516}"/>
              </a:ext>
            </a:extLst>
          </p:cNvPr>
          <p:cNvPicPr>
            <a:picLocks noChangeAspect="1"/>
          </p:cNvPicPr>
          <p:nvPr/>
        </p:nvPicPr>
        <p:blipFill rotWithShape="1">
          <a:blip r:embed="rId2"/>
          <a:srcRect l="7828" r="6869" b="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7531610" y="365125"/>
            <a:ext cx="4090498" cy="1899912"/>
          </a:xfrm>
        </p:spPr>
        <p:txBody>
          <a:bodyPr vert="horz" lIns="91440" tIns="45720" rIns="91440" bIns="45720" rtlCol="0" anchor="ctr">
            <a:normAutofit/>
          </a:bodyPr>
          <a:lstStyle/>
          <a:p>
            <a:pPr algn="l">
              <a:lnSpc>
                <a:spcPct val="90000"/>
              </a:lnSpc>
            </a:pPr>
            <a:r>
              <a:rPr lang="en-US" sz="4000" b="1">
                <a:latin typeface="Cambria"/>
                <a:ea typeface="Cambria"/>
                <a:cs typeface="+mj-cs"/>
              </a:rPr>
              <a:t>SUB OBJECTIVES</a:t>
            </a:r>
          </a:p>
        </p:txBody>
      </p:sp>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a:xfrm>
            <a:off x="7531610" y="2434201"/>
            <a:ext cx="3822189" cy="3742762"/>
          </a:xfrm>
        </p:spPr>
        <p:txBody>
          <a:bodyPr vert="horz" lIns="91440" tIns="45720" rIns="91440" bIns="45720" rtlCol="0" anchor="t">
            <a:normAutofit/>
          </a:bodyPr>
          <a:lstStyle/>
          <a:p>
            <a:pPr marL="571500" indent="-228600" algn="l">
              <a:lnSpc>
                <a:spcPct val="90000"/>
              </a:lnSpc>
              <a:buFont typeface="Arial" panose="020B0604020202020204" pitchFamily="34" charset="0"/>
              <a:buChar char="•"/>
            </a:pPr>
            <a:r>
              <a:rPr lang="en-US" sz="1400">
                <a:solidFill>
                  <a:schemeClr val="tx1"/>
                </a:solidFill>
              </a:rPr>
              <a:t>Extracting patient prescription data using </a:t>
            </a:r>
            <a:r>
              <a:rPr lang="en-US" sz="1400" err="1">
                <a:solidFill>
                  <a:schemeClr val="tx1"/>
                </a:solidFill>
              </a:rPr>
              <a:t>easyOCR</a:t>
            </a:r>
            <a:r>
              <a:rPr lang="en-US" sz="1400">
                <a:solidFill>
                  <a:schemeClr val="tx1"/>
                </a:solidFill>
              </a:rPr>
              <a:t> and setting reminders using those data.</a:t>
            </a:r>
          </a:p>
          <a:p>
            <a:pPr marL="571500" indent="-228600" algn="l">
              <a:lnSpc>
                <a:spcPct val="90000"/>
              </a:lnSpc>
              <a:buFont typeface="Arial" panose="020B0604020202020204" pitchFamily="34" charset="0"/>
              <a:buChar char="•"/>
            </a:pPr>
            <a:endParaRPr lang="en-US" sz="1400">
              <a:solidFill>
                <a:schemeClr val="tx1"/>
              </a:solidFill>
            </a:endParaRPr>
          </a:p>
          <a:p>
            <a:pPr marL="571500" indent="-228600" algn="l">
              <a:lnSpc>
                <a:spcPct val="90000"/>
              </a:lnSpc>
              <a:buFont typeface="Arial" panose="020B0604020202020204" pitchFamily="34" charset="0"/>
              <a:buChar char="•"/>
            </a:pPr>
            <a:r>
              <a:rPr lang="en-US" sz="1400">
                <a:solidFill>
                  <a:schemeClr val="tx1"/>
                </a:solidFill>
              </a:rPr>
              <a:t>Hair Disease Treatment Recommendations for using Machine Learning-based Model.</a:t>
            </a:r>
            <a:endParaRPr lang="en-US" sz="1400">
              <a:solidFill>
                <a:schemeClr val="tx1"/>
              </a:solidFill>
              <a:ea typeface="Cambria"/>
            </a:endParaRPr>
          </a:p>
          <a:p>
            <a:pPr marL="571500" indent="-228600" algn="l">
              <a:lnSpc>
                <a:spcPct val="90000"/>
              </a:lnSpc>
              <a:buFont typeface="Arial" panose="020B0604020202020204" pitchFamily="34" charset="0"/>
              <a:buChar char="•"/>
            </a:pPr>
            <a:endParaRPr lang="en-US" sz="1400">
              <a:solidFill>
                <a:schemeClr val="tx1"/>
              </a:solidFill>
            </a:endParaRPr>
          </a:p>
          <a:p>
            <a:pPr marL="571500" indent="-228600" algn="l">
              <a:lnSpc>
                <a:spcPct val="90000"/>
              </a:lnSpc>
              <a:buFont typeface="Arial" panose="020B0604020202020204" pitchFamily="34" charset="0"/>
              <a:buChar char="•"/>
            </a:pPr>
            <a:r>
              <a:rPr lang="en-US" sz="1400">
                <a:solidFill>
                  <a:schemeClr val="tx1"/>
                </a:solidFill>
                <a:ea typeface="+mn-lt"/>
                <a:cs typeface="+mn-lt"/>
              </a:rPr>
              <a:t>Predicting symptoms and side effects using hair disease.</a:t>
            </a:r>
          </a:p>
          <a:p>
            <a:pPr marL="571500" indent="-228600" algn="l">
              <a:lnSpc>
                <a:spcPct val="90000"/>
              </a:lnSpc>
              <a:buFont typeface="Arial" panose="020B0604020202020204" pitchFamily="34" charset="0"/>
              <a:buChar char="•"/>
            </a:pPr>
            <a:endParaRPr lang="en-US" sz="1400">
              <a:solidFill>
                <a:schemeClr val="tx1"/>
              </a:solidFill>
            </a:endParaRPr>
          </a:p>
          <a:p>
            <a:pPr marL="571500" indent="-228600" algn="l">
              <a:lnSpc>
                <a:spcPct val="90000"/>
              </a:lnSpc>
              <a:buFont typeface="Arial" panose="020B0604020202020204" pitchFamily="34" charset="0"/>
              <a:buChar char="•"/>
            </a:pPr>
            <a:r>
              <a:rPr lang="en-US" sz="1400">
                <a:solidFill>
                  <a:schemeClr val="tx1"/>
                </a:solidFill>
              </a:rPr>
              <a:t>Automatic hair scratch and hair losing detection using IOT device with machine learning.</a:t>
            </a:r>
            <a:endParaRPr lang="en-US" sz="1400">
              <a:solidFill>
                <a:schemeClr val="tx1"/>
              </a:solidFill>
              <a:ea typeface="Cambria"/>
            </a:endParaRPr>
          </a:p>
          <a:p>
            <a:pPr marL="514350" indent="-228600" algn="l">
              <a:lnSpc>
                <a:spcPct val="90000"/>
              </a:lnSpc>
              <a:buFont typeface="Arial" panose="020B0604020202020204" pitchFamily="34" charset="0"/>
              <a:buChar char="•"/>
            </a:pPr>
            <a:endParaRPr lang="en-US" sz="1400">
              <a:solidFill>
                <a:schemeClr val="tx1"/>
              </a:solidFill>
            </a:endParaRPr>
          </a:p>
          <a:p>
            <a:pPr marL="457200" indent="-228600" algn="l">
              <a:lnSpc>
                <a:spcPct val="90000"/>
              </a:lnSpc>
              <a:buFont typeface="Arial" panose="020B0604020202020204" pitchFamily="34" charset="0"/>
              <a:buChar char="•"/>
            </a:pPr>
            <a:endParaRPr lang="en-US" sz="1400">
              <a:solidFill>
                <a:schemeClr val="tx1"/>
              </a:solidFill>
            </a:endParaRPr>
          </a:p>
        </p:txBody>
      </p:sp>
    </p:spTree>
    <p:extLst>
      <p:ext uri="{BB962C8B-B14F-4D97-AF65-F5344CB8AC3E}">
        <p14:creationId xmlns:p14="http://schemas.microsoft.com/office/powerpoint/2010/main" val="2176215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02C2-FA96-E82B-AF70-C6285AB82E0A}"/>
              </a:ext>
            </a:extLst>
          </p:cNvPr>
          <p:cNvSpPr>
            <a:spLocks noGrp="1"/>
          </p:cNvSpPr>
          <p:nvPr>
            <p:ph type="title"/>
          </p:nvPr>
        </p:nvSpPr>
        <p:spPr>
          <a:xfrm>
            <a:off x="304800" y="304800"/>
            <a:ext cx="5744308" cy="792162"/>
          </a:xfrm>
        </p:spPr>
        <p:txBody>
          <a:bodyPr anchor="ctr">
            <a:normAutofit/>
          </a:bodyPr>
          <a:lstStyle/>
          <a:p>
            <a:r>
              <a:rPr lang="en-US" b="1">
                <a:solidFill>
                  <a:schemeClr val="tx2">
                    <a:lumMod val="50000"/>
                  </a:schemeClr>
                </a:solidFill>
                <a:latin typeface="Cambria"/>
                <a:ea typeface="Cambria"/>
              </a:rPr>
              <a:t>FOLLOWED STEPS</a:t>
            </a:r>
            <a:endParaRPr lang="en-US" b="1">
              <a:solidFill>
                <a:srgbClr val="000000"/>
              </a:solidFill>
              <a:latin typeface="Cambria"/>
              <a:ea typeface="Cambria"/>
            </a:endParaRPr>
          </a:p>
        </p:txBody>
      </p:sp>
      <p:sp>
        <p:nvSpPr>
          <p:cNvPr id="3" name="Content Placeholder 2">
            <a:extLst>
              <a:ext uri="{FF2B5EF4-FFF2-40B4-BE49-F238E27FC236}">
                <a16:creationId xmlns:a16="http://schemas.microsoft.com/office/drawing/2014/main" id="{C12CA2B8-BF12-DFEE-200F-A75FA1E2986D}"/>
              </a:ext>
            </a:extLst>
          </p:cNvPr>
          <p:cNvSpPr>
            <a:spLocks noGrp="1"/>
          </p:cNvSpPr>
          <p:nvPr>
            <p:ph sz="half" idx="1"/>
          </p:nvPr>
        </p:nvSpPr>
        <p:spPr>
          <a:xfrm>
            <a:off x="609600" y="1600201"/>
            <a:ext cx="5384800" cy="4525963"/>
          </a:xfrm>
        </p:spPr>
        <p:txBody>
          <a:bodyPr vert="horz" lIns="91440" tIns="45720" rIns="91440" bIns="45720" rtlCol="0">
            <a:normAutofit/>
          </a:bodyPr>
          <a:lstStyle/>
          <a:p>
            <a:r>
              <a:rPr lang="en-US"/>
              <a:t>Import relevant libraries</a:t>
            </a:r>
          </a:p>
          <a:p>
            <a:pPr marL="0" indent="0">
              <a:buNone/>
            </a:pPr>
            <a:endParaRPr lang="en-US"/>
          </a:p>
          <a:p>
            <a:r>
              <a:rPr lang="en-US"/>
              <a:t>Data collection and processing</a:t>
            </a:r>
          </a:p>
          <a:p>
            <a:pPr marL="0" indent="0">
              <a:buNone/>
            </a:pPr>
            <a:endParaRPr lang="en-US"/>
          </a:p>
          <a:p>
            <a:r>
              <a:rPr lang="en-US"/>
              <a:t>Model training</a:t>
            </a:r>
          </a:p>
          <a:p>
            <a:pPr marL="0" indent="0">
              <a:buNone/>
            </a:pPr>
            <a:endParaRPr lang="en-US"/>
          </a:p>
          <a:p>
            <a:r>
              <a:rPr lang="en-US"/>
              <a:t>Building a system</a:t>
            </a:r>
          </a:p>
        </p:txBody>
      </p:sp>
      <p:pic>
        <p:nvPicPr>
          <p:cNvPr id="5" name="Picture 4" descr="A person holding a pencil up the stairs&#10;&#10;Description automatically generated">
            <a:extLst>
              <a:ext uri="{FF2B5EF4-FFF2-40B4-BE49-F238E27FC236}">
                <a16:creationId xmlns:a16="http://schemas.microsoft.com/office/drawing/2014/main" id="{F0BE19CD-E4CA-3B6D-8932-BF47055C4C73}"/>
              </a:ext>
            </a:extLst>
          </p:cNvPr>
          <p:cNvPicPr>
            <a:picLocks noChangeAspect="1"/>
          </p:cNvPicPr>
          <p:nvPr/>
        </p:nvPicPr>
        <p:blipFill>
          <a:blip r:embed="rId2"/>
          <a:stretch>
            <a:fillRect/>
          </a:stretch>
        </p:blipFill>
        <p:spPr>
          <a:xfrm>
            <a:off x="6197600" y="3045786"/>
            <a:ext cx="4687195" cy="2600708"/>
          </a:xfrm>
          <a:prstGeom prst="rect">
            <a:avLst/>
          </a:prstGeom>
          <a:noFill/>
        </p:spPr>
      </p:pic>
      <p:sp>
        <p:nvSpPr>
          <p:cNvPr id="6" name="Rectangle 5">
            <a:extLst>
              <a:ext uri="{FF2B5EF4-FFF2-40B4-BE49-F238E27FC236}">
                <a16:creationId xmlns:a16="http://schemas.microsoft.com/office/drawing/2014/main" id="{86317ABF-D776-E4D1-AB6D-D01CD5AE30C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Tree>
    <p:extLst>
      <p:ext uri="{BB962C8B-B14F-4D97-AF65-F5344CB8AC3E}">
        <p14:creationId xmlns:p14="http://schemas.microsoft.com/office/powerpoint/2010/main" val="1955007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53B1-6777-422A-018D-C923ABA80436}"/>
              </a:ext>
            </a:extLst>
          </p:cNvPr>
          <p:cNvSpPr>
            <a:spLocks noGrp="1"/>
          </p:cNvSpPr>
          <p:nvPr>
            <p:ph type="title"/>
          </p:nvPr>
        </p:nvSpPr>
        <p:spPr/>
        <p:txBody>
          <a:bodyPr/>
          <a:lstStyle/>
          <a:p>
            <a:pPr algn="l"/>
            <a:r>
              <a:rPr lang="en-US" b="1">
                <a:solidFill>
                  <a:schemeClr val="tx2">
                    <a:lumMod val="50000"/>
                  </a:schemeClr>
                </a:solidFill>
                <a:latin typeface="Cambria"/>
                <a:ea typeface="Cambria"/>
              </a:rPr>
              <a:t>WIREFRAMES</a:t>
            </a:r>
            <a:endParaRPr lang="en-US"/>
          </a:p>
        </p:txBody>
      </p:sp>
      <p:sp>
        <p:nvSpPr>
          <p:cNvPr id="6" name="Rectangle 5">
            <a:extLst>
              <a:ext uri="{FF2B5EF4-FFF2-40B4-BE49-F238E27FC236}">
                <a16:creationId xmlns:a16="http://schemas.microsoft.com/office/drawing/2014/main" id="{A15AD17B-98D1-DD4F-1E01-8E4DB4692BD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pic>
        <p:nvPicPr>
          <p:cNvPr id="3" name="Picture 2" descr="A screenshot of a chat&#10;&#10;Description automatically generated">
            <a:extLst>
              <a:ext uri="{FF2B5EF4-FFF2-40B4-BE49-F238E27FC236}">
                <a16:creationId xmlns:a16="http://schemas.microsoft.com/office/drawing/2014/main" id="{2BC882A0-19C5-87A5-012B-6CBA704C00CB}"/>
              </a:ext>
            </a:extLst>
          </p:cNvPr>
          <p:cNvPicPr>
            <a:picLocks noChangeAspect="1"/>
          </p:cNvPicPr>
          <p:nvPr/>
        </p:nvPicPr>
        <p:blipFill>
          <a:blip r:embed="rId2"/>
          <a:stretch>
            <a:fillRect/>
          </a:stretch>
        </p:blipFill>
        <p:spPr>
          <a:xfrm>
            <a:off x="1992710" y="1046876"/>
            <a:ext cx="2352746" cy="5115253"/>
          </a:xfrm>
          <a:prstGeom prst="rect">
            <a:avLst/>
          </a:prstGeom>
        </p:spPr>
      </p:pic>
      <p:pic>
        <p:nvPicPr>
          <p:cNvPr id="4" name="Picture 3" descr="A screenshot of a chat&#10;&#10;Description automatically generated">
            <a:extLst>
              <a:ext uri="{FF2B5EF4-FFF2-40B4-BE49-F238E27FC236}">
                <a16:creationId xmlns:a16="http://schemas.microsoft.com/office/drawing/2014/main" id="{D30F74C0-621E-7266-B1A0-C6468E43A639}"/>
              </a:ext>
            </a:extLst>
          </p:cNvPr>
          <p:cNvPicPr>
            <a:picLocks noChangeAspect="1"/>
          </p:cNvPicPr>
          <p:nvPr/>
        </p:nvPicPr>
        <p:blipFill>
          <a:blip r:embed="rId3"/>
          <a:stretch>
            <a:fillRect/>
          </a:stretch>
        </p:blipFill>
        <p:spPr>
          <a:xfrm>
            <a:off x="6638038" y="1046738"/>
            <a:ext cx="2402989" cy="5118692"/>
          </a:xfrm>
          <a:prstGeom prst="rect">
            <a:avLst/>
          </a:prstGeom>
        </p:spPr>
      </p:pic>
    </p:spTree>
    <p:extLst>
      <p:ext uri="{BB962C8B-B14F-4D97-AF65-F5344CB8AC3E}">
        <p14:creationId xmlns:p14="http://schemas.microsoft.com/office/powerpoint/2010/main" val="955550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F5DC-5CE6-0A3E-DAB0-2B95BF3EE57B}"/>
              </a:ext>
            </a:extLst>
          </p:cNvPr>
          <p:cNvSpPr>
            <a:spLocks noGrp="1"/>
          </p:cNvSpPr>
          <p:nvPr>
            <p:ph type="title"/>
          </p:nvPr>
        </p:nvSpPr>
        <p:spPr>
          <a:xfrm>
            <a:off x="304800" y="304800"/>
            <a:ext cx="3917462" cy="792162"/>
          </a:xfrm>
        </p:spPr>
        <p:txBody>
          <a:bodyPr>
            <a:normAutofit/>
          </a:bodyPr>
          <a:lstStyle/>
          <a:p>
            <a:r>
              <a:rPr lang="en-US" b="1">
                <a:solidFill>
                  <a:schemeClr val="tx2">
                    <a:lumMod val="50000"/>
                  </a:schemeClr>
                </a:solidFill>
                <a:latin typeface="Cambria"/>
                <a:ea typeface="Cambria"/>
              </a:rPr>
              <a:t>MODEL</a:t>
            </a:r>
          </a:p>
        </p:txBody>
      </p:sp>
      <p:pic>
        <p:nvPicPr>
          <p:cNvPr id="4" name="Content Placeholder 3" descr="A screen shot of a computer program&#10;&#10;Description automatically generated">
            <a:extLst>
              <a:ext uri="{FF2B5EF4-FFF2-40B4-BE49-F238E27FC236}">
                <a16:creationId xmlns:a16="http://schemas.microsoft.com/office/drawing/2014/main" id="{3ADCB8A5-AD22-0C34-FAF9-B601A9C906AF}"/>
              </a:ext>
            </a:extLst>
          </p:cNvPr>
          <p:cNvPicPr>
            <a:picLocks noGrp="1" noChangeAspect="1"/>
          </p:cNvPicPr>
          <p:nvPr>
            <p:ph idx="1"/>
          </p:nvPr>
        </p:nvPicPr>
        <p:blipFill>
          <a:blip r:embed="rId2"/>
          <a:stretch>
            <a:fillRect/>
          </a:stretch>
        </p:blipFill>
        <p:spPr>
          <a:xfrm>
            <a:off x="1468166" y="1172308"/>
            <a:ext cx="9357269" cy="4927600"/>
          </a:xfrm>
        </p:spPr>
      </p:pic>
      <p:sp>
        <p:nvSpPr>
          <p:cNvPr id="6" name="Rectangle 5">
            <a:extLst>
              <a:ext uri="{FF2B5EF4-FFF2-40B4-BE49-F238E27FC236}">
                <a16:creationId xmlns:a16="http://schemas.microsoft.com/office/drawing/2014/main" id="{949DADDB-3F05-D003-C626-DD986F968A1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Tree>
    <p:extLst>
      <p:ext uri="{BB962C8B-B14F-4D97-AF65-F5344CB8AC3E}">
        <p14:creationId xmlns:p14="http://schemas.microsoft.com/office/powerpoint/2010/main" val="1456492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2EB7-271D-24C9-E0DE-5471E3F08D76}"/>
              </a:ext>
            </a:extLst>
          </p:cNvPr>
          <p:cNvSpPr>
            <a:spLocks noGrp="1"/>
          </p:cNvSpPr>
          <p:nvPr>
            <p:ph type="title"/>
          </p:nvPr>
        </p:nvSpPr>
        <p:spPr>
          <a:xfrm>
            <a:off x="304800" y="304800"/>
            <a:ext cx="5911074" cy="792162"/>
          </a:xfrm>
        </p:spPr>
        <p:txBody>
          <a:bodyPr>
            <a:normAutofit fontScale="90000"/>
          </a:bodyPr>
          <a:lstStyle/>
          <a:p>
            <a:r>
              <a:rPr lang="en-US" sz="4000" b="1">
                <a:latin typeface="Cambria"/>
                <a:ea typeface="Cambria"/>
              </a:rPr>
              <a:t>RESULTS AND DISCUSSION</a:t>
            </a:r>
          </a:p>
        </p:txBody>
      </p:sp>
      <p:sp>
        <p:nvSpPr>
          <p:cNvPr id="3" name="Content Placeholder 2">
            <a:extLst>
              <a:ext uri="{FF2B5EF4-FFF2-40B4-BE49-F238E27FC236}">
                <a16:creationId xmlns:a16="http://schemas.microsoft.com/office/drawing/2014/main" id="{B37EB93F-B1C1-3A68-8AEC-C4FDCB272F8F}"/>
              </a:ext>
            </a:extLst>
          </p:cNvPr>
          <p:cNvSpPr>
            <a:spLocks noGrp="1"/>
          </p:cNvSpPr>
          <p:nvPr>
            <p:ph idx="1"/>
          </p:nvPr>
        </p:nvSpPr>
        <p:spPr/>
        <p:txBody>
          <a:bodyPr vert="horz" lIns="91440" tIns="45720" rIns="91440" bIns="45720" rtlCol="0" anchor="t">
            <a:normAutofit/>
          </a:bodyPr>
          <a:lstStyle/>
          <a:p>
            <a:pPr>
              <a:spcBef>
                <a:spcPts val="0"/>
              </a:spcBef>
            </a:pPr>
            <a:r>
              <a:rPr lang="en-US" sz="2800">
                <a:ea typeface="+mn-lt"/>
                <a:cs typeface="+mn-lt"/>
              </a:rPr>
              <a:t>The extracted data is displayed in the mobile application through a chatbot.</a:t>
            </a:r>
          </a:p>
          <a:p>
            <a:pPr>
              <a:spcBef>
                <a:spcPts val="0"/>
              </a:spcBef>
            </a:pPr>
            <a:endParaRPr lang="en-US" sz="2800">
              <a:ea typeface="+mn-lt"/>
              <a:cs typeface="+mn-lt"/>
            </a:endParaRPr>
          </a:p>
          <a:p>
            <a:pPr>
              <a:spcBef>
                <a:spcPts val="0"/>
              </a:spcBef>
            </a:pPr>
            <a:endParaRPr lang="en-US" sz="2800">
              <a:ea typeface="+mn-lt"/>
              <a:cs typeface="+mn-lt"/>
            </a:endParaRPr>
          </a:p>
        </p:txBody>
      </p:sp>
      <p:pic>
        <p:nvPicPr>
          <p:cNvPr id="4" name="Picture 3" descr="A black and white text on a black background&#10;&#10;Description automatically generated">
            <a:extLst>
              <a:ext uri="{FF2B5EF4-FFF2-40B4-BE49-F238E27FC236}">
                <a16:creationId xmlns:a16="http://schemas.microsoft.com/office/drawing/2014/main" id="{39CD23A4-90AB-E024-8AD2-5972CDB367F4}"/>
              </a:ext>
            </a:extLst>
          </p:cNvPr>
          <p:cNvPicPr>
            <a:picLocks noChangeAspect="1"/>
          </p:cNvPicPr>
          <p:nvPr/>
        </p:nvPicPr>
        <p:blipFill>
          <a:blip r:embed="rId2"/>
          <a:stretch>
            <a:fillRect/>
          </a:stretch>
        </p:blipFill>
        <p:spPr>
          <a:xfrm>
            <a:off x="4173516" y="1715037"/>
            <a:ext cx="2245842" cy="4468005"/>
          </a:xfrm>
          <a:prstGeom prst="rect">
            <a:avLst/>
          </a:prstGeom>
        </p:spPr>
      </p:pic>
    </p:spTree>
    <p:extLst>
      <p:ext uri="{BB962C8B-B14F-4D97-AF65-F5344CB8AC3E}">
        <p14:creationId xmlns:p14="http://schemas.microsoft.com/office/powerpoint/2010/main" val="722051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3D739C-4F9F-A771-C91C-CC3024BAC2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
        <p:nvSpPr>
          <p:cNvPr id="6" name="Title 4">
            <a:extLst>
              <a:ext uri="{FF2B5EF4-FFF2-40B4-BE49-F238E27FC236}">
                <a16:creationId xmlns:a16="http://schemas.microsoft.com/office/drawing/2014/main" id="{FF949A21-2DF8-3C9A-7DFB-410E23AC1F42}"/>
              </a:ext>
            </a:extLst>
          </p:cNvPr>
          <p:cNvSpPr txBox="1">
            <a:spLocks/>
          </p:cNvSpPr>
          <p:nvPr/>
        </p:nvSpPr>
        <p:spPr>
          <a:xfrm>
            <a:off x="551158" y="721185"/>
            <a:ext cx="11506200" cy="63178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ACHIEVEMENTS</a:t>
            </a:r>
            <a:br>
              <a:rPr lang="en-US" sz="4400"/>
            </a:br>
            <a:endParaRPr lang="en-US" sz="4400" i="1">
              <a:solidFill>
                <a:schemeClr val="tx2">
                  <a:lumMod val="50000"/>
                </a:schemeClr>
              </a:solidFill>
              <a:ea typeface="Cambria"/>
            </a:endParaRPr>
          </a:p>
        </p:txBody>
      </p:sp>
      <p:pic>
        <p:nvPicPr>
          <p:cNvPr id="4" name="Picture 3" descr="Logo&#10;&#10;Description automatically generated">
            <a:extLst>
              <a:ext uri="{FF2B5EF4-FFF2-40B4-BE49-F238E27FC236}">
                <a16:creationId xmlns:a16="http://schemas.microsoft.com/office/drawing/2014/main" id="{BB9865B4-E8C2-6881-CD0C-9D2F811E0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839" y="-110644"/>
            <a:ext cx="2286000" cy="2286000"/>
          </a:xfrm>
          <a:prstGeom prst="rect">
            <a:avLst/>
          </a:prstGeom>
        </p:spPr>
      </p:pic>
      <p:sp>
        <p:nvSpPr>
          <p:cNvPr id="2" name="TextBox 1">
            <a:extLst>
              <a:ext uri="{FF2B5EF4-FFF2-40B4-BE49-F238E27FC236}">
                <a16:creationId xmlns:a16="http://schemas.microsoft.com/office/drawing/2014/main" id="{0AF783B3-D505-1139-DA4F-4380BA95D0F2}"/>
              </a:ext>
            </a:extLst>
          </p:cNvPr>
          <p:cNvSpPr txBox="1"/>
          <p:nvPr/>
        </p:nvSpPr>
        <p:spPr>
          <a:xfrm>
            <a:off x="1587250" y="1299863"/>
            <a:ext cx="966856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Cambria"/>
              </a:rPr>
              <a:t>Collecting Necessary Dataset</a:t>
            </a:r>
            <a:endParaRPr lang="en-US">
              <a:ea typeface="Cambria"/>
            </a:endParaRPr>
          </a:p>
          <a:p>
            <a:pPr marL="457200" indent="-457200">
              <a:buFont typeface="Arial" panose="020B0604020202020204" pitchFamily="34" charset="0"/>
              <a:buChar char="•"/>
            </a:pPr>
            <a:endParaRPr lang="en-US" sz="3200">
              <a:ea typeface="+mn-lt"/>
              <a:cs typeface="+mn-lt"/>
            </a:endParaRPr>
          </a:p>
          <a:p>
            <a:r>
              <a:rPr lang="en-US" sz="3200">
                <a:ea typeface="+mn-lt"/>
                <a:cs typeface="+mn-lt"/>
              </a:rPr>
              <a:t>Preparing the necessary environment in the machine</a:t>
            </a:r>
          </a:p>
          <a:p>
            <a:pPr marL="457200" indent="-457200">
              <a:buFont typeface="Arial" panose="020B0604020202020204" pitchFamily="34" charset="0"/>
              <a:buChar char="•"/>
            </a:pPr>
            <a:endParaRPr lang="en-US" sz="3200">
              <a:ea typeface="Cambria"/>
            </a:endParaRPr>
          </a:p>
          <a:p>
            <a:r>
              <a:rPr lang="en-US" sz="3200">
                <a:ea typeface="Cambria"/>
              </a:rPr>
              <a:t>Drawing Necessary Wireframes</a:t>
            </a:r>
          </a:p>
          <a:p>
            <a:endParaRPr lang="en-US" sz="3200">
              <a:ea typeface="Cambria"/>
            </a:endParaRPr>
          </a:p>
          <a:p>
            <a:r>
              <a:rPr lang="en-US" sz="3200">
                <a:ea typeface="Cambria"/>
              </a:rPr>
              <a:t>Train Model</a:t>
            </a:r>
          </a:p>
          <a:p>
            <a:endParaRPr lang="en-US" sz="3200">
              <a:ea typeface="Cambria"/>
            </a:endParaRPr>
          </a:p>
          <a:p>
            <a:r>
              <a:rPr lang="en-US" sz="3200">
                <a:ea typeface="Cambria"/>
              </a:rPr>
              <a:t>Create frontend</a:t>
            </a:r>
          </a:p>
        </p:txBody>
      </p:sp>
      <p:pic>
        <p:nvPicPr>
          <p:cNvPr id="3" name="Picture 6" descr="A picture containing text, clipart&#10;&#10;Description automatically generated">
            <a:extLst>
              <a:ext uri="{FF2B5EF4-FFF2-40B4-BE49-F238E27FC236}">
                <a16:creationId xmlns:a16="http://schemas.microsoft.com/office/drawing/2014/main" id="{AE144C5E-9884-D2F4-CF5D-E49ADCAB4BE9}"/>
              </a:ext>
            </a:extLst>
          </p:cNvPr>
          <p:cNvPicPr>
            <a:picLocks noChangeAspect="1"/>
          </p:cNvPicPr>
          <p:nvPr/>
        </p:nvPicPr>
        <p:blipFill>
          <a:blip r:embed="rId3"/>
          <a:stretch>
            <a:fillRect/>
          </a:stretch>
        </p:blipFill>
        <p:spPr>
          <a:xfrm>
            <a:off x="992288" y="1348818"/>
            <a:ext cx="552210" cy="534124"/>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B10F7CD-894C-79AD-0991-DFE82AA05605}"/>
              </a:ext>
            </a:extLst>
          </p:cNvPr>
          <p:cNvPicPr>
            <a:picLocks noChangeAspect="1"/>
          </p:cNvPicPr>
          <p:nvPr/>
        </p:nvPicPr>
        <p:blipFill>
          <a:blip r:embed="rId3"/>
          <a:stretch>
            <a:fillRect/>
          </a:stretch>
        </p:blipFill>
        <p:spPr>
          <a:xfrm>
            <a:off x="992288" y="2313623"/>
            <a:ext cx="552210" cy="534124"/>
          </a:xfrm>
          <a:prstGeom prst="rect">
            <a:avLst/>
          </a:prstGeom>
        </p:spPr>
      </p:pic>
      <p:pic>
        <p:nvPicPr>
          <p:cNvPr id="8" name="Picture 6" descr="A picture containing text, clipart&#10;&#10;Description automatically generated">
            <a:extLst>
              <a:ext uri="{FF2B5EF4-FFF2-40B4-BE49-F238E27FC236}">
                <a16:creationId xmlns:a16="http://schemas.microsoft.com/office/drawing/2014/main" id="{2682D022-DBEF-A790-4089-8933EFA24092}"/>
              </a:ext>
            </a:extLst>
          </p:cNvPr>
          <p:cNvPicPr>
            <a:picLocks noChangeAspect="1"/>
          </p:cNvPicPr>
          <p:nvPr/>
        </p:nvPicPr>
        <p:blipFill>
          <a:blip r:embed="rId3"/>
          <a:stretch>
            <a:fillRect/>
          </a:stretch>
        </p:blipFill>
        <p:spPr>
          <a:xfrm>
            <a:off x="992288" y="3233167"/>
            <a:ext cx="552210" cy="534124"/>
          </a:xfrm>
          <a:prstGeom prst="rect">
            <a:avLst/>
          </a:prstGeom>
        </p:spPr>
      </p:pic>
      <p:pic>
        <p:nvPicPr>
          <p:cNvPr id="9" name="Picture 6" descr="A picture containing text, clipart&#10;&#10;Description automatically generated">
            <a:extLst>
              <a:ext uri="{FF2B5EF4-FFF2-40B4-BE49-F238E27FC236}">
                <a16:creationId xmlns:a16="http://schemas.microsoft.com/office/drawing/2014/main" id="{78D5C312-0CA8-A530-DECC-F598383A3D7F}"/>
              </a:ext>
            </a:extLst>
          </p:cNvPr>
          <p:cNvPicPr>
            <a:picLocks noChangeAspect="1"/>
          </p:cNvPicPr>
          <p:nvPr/>
        </p:nvPicPr>
        <p:blipFill>
          <a:blip r:embed="rId3"/>
          <a:stretch>
            <a:fillRect/>
          </a:stretch>
        </p:blipFill>
        <p:spPr>
          <a:xfrm>
            <a:off x="992288" y="4190551"/>
            <a:ext cx="552210" cy="534124"/>
          </a:xfrm>
          <a:prstGeom prst="rect">
            <a:avLst/>
          </a:prstGeom>
        </p:spPr>
      </p:pic>
      <p:pic>
        <p:nvPicPr>
          <p:cNvPr id="10" name="Picture 6" descr="A picture containing text, clipart&#10;&#10;Description automatically generated">
            <a:extLst>
              <a:ext uri="{FF2B5EF4-FFF2-40B4-BE49-F238E27FC236}">
                <a16:creationId xmlns:a16="http://schemas.microsoft.com/office/drawing/2014/main" id="{26598ADB-79A8-6C14-9828-D502AC348A1F}"/>
              </a:ext>
            </a:extLst>
          </p:cNvPr>
          <p:cNvPicPr>
            <a:picLocks noChangeAspect="1"/>
          </p:cNvPicPr>
          <p:nvPr/>
        </p:nvPicPr>
        <p:blipFill>
          <a:blip r:embed="rId3"/>
          <a:stretch>
            <a:fillRect/>
          </a:stretch>
        </p:blipFill>
        <p:spPr>
          <a:xfrm>
            <a:off x="992288" y="5216320"/>
            <a:ext cx="552210" cy="534124"/>
          </a:xfrm>
          <a:prstGeom prst="rect">
            <a:avLst/>
          </a:prstGeom>
        </p:spPr>
      </p:pic>
    </p:spTree>
    <p:extLst>
      <p:ext uri="{BB962C8B-B14F-4D97-AF65-F5344CB8AC3E}">
        <p14:creationId xmlns:p14="http://schemas.microsoft.com/office/powerpoint/2010/main" val="59926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2CF281-CFC3-0A5C-D40A-8B30C1F78D1D}"/>
              </a:ext>
            </a:extLst>
          </p:cNvPr>
          <p:cNvSpPr>
            <a:spLocks noGrp="1"/>
          </p:cNvSpPr>
          <p:nvPr>
            <p:ph type="title"/>
          </p:nvPr>
        </p:nvSpPr>
        <p:spPr>
          <a:xfrm>
            <a:off x="607646" y="978877"/>
            <a:ext cx="6330462" cy="782393"/>
          </a:xfrm>
        </p:spPr>
        <p:txBody>
          <a:bodyPr anchor="ctr">
            <a:normAutofit fontScale="90000"/>
          </a:bodyPr>
          <a:lstStyle/>
          <a:p>
            <a:pPr algn="l"/>
            <a:r>
              <a:rPr lang="en-US" b="1">
                <a:solidFill>
                  <a:schemeClr val="tx2">
                    <a:lumMod val="50000"/>
                  </a:schemeClr>
                </a:solidFill>
                <a:latin typeface="Cambria"/>
                <a:ea typeface="Cambria"/>
              </a:rPr>
              <a:t>WHAT'S TO BE DONE </a:t>
            </a:r>
            <a:br>
              <a:rPr lang="en-US" b="1">
                <a:latin typeface="Cambria"/>
                <a:ea typeface="Cambria"/>
              </a:rPr>
            </a:br>
            <a:endParaRPr lang="en-US">
              <a:solidFill>
                <a:srgbClr val="02303E"/>
              </a:solidFill>
              <a:latin typeface="Cambria"/>
              <a:ea typeface="Cambria"/>
            </a:endParaRPr>
          </a:p>
          <a:p>
            <a:endParaRPr lang="en-US" b="1"/>
          </a:p>
        </p:txBody>
      </p:sp>
      <p:sp>
        <p:nvSpPr>
          <p:cNvPr id="3" name="Content Placeholder 2">
            <a:extLst>
              <a:ext uri="{FF2B5EF4-FFF2-40B4-BE49-F238E27FC236}">
                <a16:creationId xmlns:a16="http://schemas.microsoft.com/office/drawing/2014/main" id="{D5182ED4-567C-902B-9B53-BA681DF5806F}"/>
              </a:ext>
            </a:extLst>
          </p:cNvPr>
          <p:cNvSpPr>
            <a:spLocks noGrp="1"/>
          </p:cNvSpPr>
          <p:nvPr>
            <p:ph sz="half" idx="1"/>
          </p:nvPr>
        </p:nvSpPr>
        <p:spPr>
          <a:xfrm>
            <a:off x="609600" y="1824893"/>
            <a:ext cx="6870217" cy="1556118"/>
          </a:xfrm>
        </p:spPr>
        <p:txBody>
          <a:bodyPr vert="horz" lIns="91440" tIns="45720" rIns="91440" bIns="45720" rtlCol="0" anchor="t">
            <a:normAutofit/>
          </a:bodyPr>
          <a:lstStyle/>
          <a:p>
            <a:pPr marL="0" indent="0">
              <a:lnSpc>
                <a:spcPct val="90000"/>
              </a:lnSpc>
              <a:buNone/>
            </a:pPr>
            <a:endParaRPr lang="en-US">
              <a:ea typeface="Cambria"/>
            </a:endParaRPr>
          </a:p>
          <a:p>
            <a:pPr>
              <a:lnSpc>
                <a:spcPct val="90000"/>
              </a:lnSpc>
            </a:pPr>
            <a:r>
              <a:rPr lang="en-US">
                <a:ea typeface="Cambria"/>
              </a:rPr>
              <a:t>Fix to the Bugs</a:t>
            </a:r>
            <a:endParaRPr lang="en-US"/>
          </a:p>
          <a:p>
            <a:pPr>
              <a:lnSpc>
                <a:spcPct val="90000"/>
              </a:lnSpc>
            </a:pPr>
            <a:endParaRPr lang="en-US"/>
          </a:p>
          <a:p>
            <a:pPr marL="0" indent="0">
              <a:lnSpc>
                <a:spcPct val="90000"/>
              </a:lnSpc>
              <a:buNone/>
            </a:pPr>
            <a:endParaRPr lang="en-US">
              <a:ea typeface="Cambria"/>
            </a:endParaRPr>
          </a:p>
          <a:p>
            <a:pPr marL="0" indent="0">
              <a:lnSpc>
                <a:spcPct val="90000"/>
              </a:lnSpc>
              <a:buNone/>
            </a:pPr>
            <a:endParaRPr lang="en-US"/>
          </a:p>
          <a:p>
            <a:pPr>
              <a:lnSpc>
                <a:spcPct val="90000"/>
              </a:lnSpc>
            </a:pPr>
            <a:endParaRPr lang="en-US">
              <a:ea typeface="Cambria"/>
            </a:endParaRPr>
          </a:p>
        </p:txBody>
      </p:sp>
      <p:pic>
        <p:nvPicPr>
          <p:cNvPr id="7" name="Picture 7" descr="A picture containing calendar&#10;&#10;Description automatically generated">
            <a:extLst>
              <a:ext uri="{FF2B5EF4-FFF2-40B4-BE49-F238E27FC236}">
                <a16:creationId xmlns:a16="http://schemas.microsoft.com/office/drawing/2014/main" id="{FF9DBA91-6C43-69F8-D6E2-7FFD843C570D}"/>
              </a:ext>
            </a:extLst>
          </p:cNvPr>
          <p:cNvPicPr>
            <a:picLocks noChangeAspect="1"/>
          </p:cNvPicPr>
          <p:nvPr/>
        </p:nvPicPr>
        <p:blipFill>
          <a:blip r:embed="rId2"/>
          <a:stretch>
            <a:fillRect/>
          </a:stretch>
        </p:blipFill>
        <p:spPr>
          <a:xfrm>
            <a:off x="7141847" y="1088986"/>
            <a:ext cx="4103976" cy="5037178"/>
          </a:xfrm>
          <a:prstGeom prst="rect">
            <a:avLst/>
          </a:prstGeom>
          <a:noFill/>
        </p:spPr>
      </p:pic>
      <p:sp>
        <p:nvSpPr>
          <p:cNvPr id="9" name="Rectangle 8">
            <a:extLst>
              <a:ext uri="{FF2B5EF4-FFF2-40B4-BE49-F238E27FC236}">
                <a16:creationId xmlns:a16="http://schemas.microsoft.com/office/drawing/2014/main" id="{43F680CC-5C97-752F-8C75-87B9BE45CAD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IT20232290</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Bandaranayake V.R.W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Tree>
    <p:extLst>
      <p:ext uri="{BB962C8B-B14F-4D97-AF65-F5344CB8AC3E}">
        <p14:creationId xmlns:p14="http://schemas.microsoft.com/office/powerpoint/2010/main" val="7203312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9AE9-D747-2363-3C73-29AD7B05194A}"/>
              </a:ext>
            </a:extLst>
          </p:cNvPr>
          <p:cNvSpPr>
            <a:spLocks noGrp="1"/>
          </p:cNvSpPr>
          <p:nvPr>
            <p:ph type="title"/>
          </p:nvPr>
        </p:nvSpPr>
        <p:spPr>
          <a:xfrm>
            <a:off x="304800" y="774273"/>
            <a:ext cx="11684000" cy="1468302"/>
          </a:xfrm>
        </p:spPr>
        <p:txBody>
          <a:bodyPr>
            <a:normAutofit fontScale="90000"/>
          </a:bodyPr>
          <a:lstStyle/>
          <a:p>
            <a:pPr algn="l"/>
            <a:r>
              <a:rPr lang="en-US" b="1">
                <a:solidFill>
                  <a:schemeClr val="tx2">
                    <a:lumMod val="50000"/>
                  </a:schemeClr>
                </a:solidFill>
                <a:latin typeface="Cambria"/>
                <a:ea typeface="Cambria"/>
              </a:rPr>
              <a:t>R</a:t>
            </a:r>
            <a:r>
              <a:rPr lang="en-US" b="1" cap="all">
                <a:solidFill>
                  <a:srgbClr val="000000"/>
                </a:solidFill>
                <a:latin typeface="Cambria"/>
                <a:ea typeface="Cambria"/>
              </a:rPr>
              <a:t>EFERENCES</a:t>
            </a:r>
            <a:endParaRPr lang="en-US">
              <a:solidFill>
                <a:srgbClr val="000000"/>
              </a:solidFill>
              <a:latin typeface="Cambria"/>
              <a:ea typeface="Cambria"/>
            </a:endParaRPr>
          </a:p>
          <a:p>
            <a:pPr algn="l"/>
            <a:br>
              <a:rPr lang="en-US" b="1">
                <a:latin typeface="Cambria"/>
                <a:ea typeface="Cambria"/>
              </a:rPr>
            </a:br>
            <a:endParaRPr lang="en-US">
              <a:solidFill>
                <a:srgbClr val="02303E"/>
              </a:solidFill>
              <a:latin typeface="Cambria"/>
              <a:ea typeface="Cambria"/>
            </a:endParaRPr>
          </a:p>
          <a:p>
            <a:endParaRPr lang="en-US"/>
          </a:p>
        </p:txBody>
      </p:sp>
      <p:sp>
        <p:nvSpPr>
          <p:cNvPr id="3" name="Content Placeholder 2">
            <a:extLst>
              <a:ext uri="{FF2B5EF4-FFF2-40B4-BE49-F238E27FC236}">
                <a16:creationId xmlns:a16="http://schemas.microsoft.com/office/drawing/2014/main" id="{B1F3B906-090B-27F1-6915-4B52A4936D05}"/>
              </a:ext>
            </a:extLst>
          </p:cNvPr>
          <p:cNvSpPr>
            <a:spLocks noGrp="1"/>
          </p:cNvSpPr>
          <p:nvPr>
            <p:ph idx="1"/>
          </p:nvPr>
        </p:nvSpPr>
        <p:spPr/>
        <p:txBody>
          <a:bodyPr vert="horz" lIns="91440" tIns="45720" rIns="91440" bIns="45720" rtlCol="0" anchor="t">
            <a:normAutofit/>
          </a:bodyPr>
          <a:lstStyle/>
          <a:p>
            <a:r>
              <a:rPr lang="en-US" sz="2800">
                <a:ea typeface="+mn-lt"/>
                <a:cs typeface="+mn-lt"/>
              </a:rPr>
              <a:t>Rawat, S., Chauhan, A., &amp; Agrawal, S. (2019). Prediction of hair diseases using machine learning algorithms. In 2019 3rd International Conference on Inventive Systems and Control (ICISC) (pp. 932-935). IEEE. </a:t>
            </a:r>
          </a:p>
          <a:p>
            <a:endParaRPr lang="en-US" sz="2800">
              <a:ea typeface="+mn-lt"/>
              <a:cs typeface="+mn-lt"/>
            </a:endParaRPr>
          </a:p>
          <a:p>
            <a:r>
              <a:rPr lang="en-US" sz="2800">
                <a:ea typeface="+mn-lt"/>
                <a:cs typeface="+mn-lt"/>
              </a:rPr>
              <a:t>Patel, A., Dave, A., &amp; Joshi, M. (2018). Hair disease identification and prediction system using decision tree classifier. International Journal of Advanced Research in Computer Science, 9(1), 34-37.</a:t>
            </a:r>
          </a:p>
          <a:p>
            <a:endParaRPr lang="en-US" sz="2800">
              <a:ea typeface="+mn-lt"/>
              <a:cs typeface="+mn-lt"/>
            </a:endParaRPr>
          </a:p>
          <a:p>
            <a:r>
              <a:rPr lang="en-US" sz="2800">
                <a:ea typeface="+mn-lt"/>
                <a:cs typeface="+mn-lt"/>
              </a:rPr>
              <a:t>Patwardhan, N., &amp; Joshi, M. (2017). Detection of hair diseases using image processing techniques. International Journal of Computer Applications, 168(3), 9-13. </a:t>
            </a:r>
            <a:endParaRPr lang="en-US" sz="2800">
              <a:ea typeface="Cambria"/>
            </a:endParaRPr>
          </a:p>
        </p:txBody>
      </p:sp>
    </p:spTree>
    <p:extLst>
      <p:ext uri="{BB962C8B-B14F-4D97-AF65-F5344CB8AC3E}">
        <p14:creationId xmlns:p14="http://schemas.microsoft.com/office/powerpoint/2010/main" val="306405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7DFEED-0F4E-E265-A7EE-8C806B74571C}"/>
              </a:ext>
            </a:extLst>
          </p:cNvPr>
          <p:cNvSpPr>
            <a:spLocks noGrp="1"/>
          </p:cNvSpPr>
          <p:nvPr>
            <p:ph type="title"/>
          </p:nvPr>
        </p:nvSpPr>
        <p:spPr>
          <a:xfrm>
            <a:off x="5219773" y="1567087"/>
            <a:ext cx="5414581" cy="1362075"/>
          </a:xfrm>
        </p:spPr>
        <p:txBody>
          <a:bodyPr>
            <a:normAutofit/>
          </a:bodyPr>
          <a:lstStyle/>
          <a:p>
            <a:pPr algn="l"/>
            <a:r>
              <a:rPr lang="en-US" sz="3200">
                <a:latin typeface="Adobe Devanagari"/>
              </a:rPr>
              <a:t>IT20129026</a:t>
            </a:r>
            <a:br>
              <a:rPr lang="en-US" sz="3200">
                <a:latin typeface="Adobe Devanagari"/>
              </a:rPr>
            </a:br>
            <a:r>
              <a:rPr lang="en-US" sz="3200">
                <a:latin typeface="Adobe Devanagari"/>
              </a:rPr>
              <a:t>Alahakoon D.Y.R</a:t>
            </a:r>
            <a:endParaRPr lang="en-US" sz="3200"/>
          </a:p>
        </p:txBody>
      </p:sp>
      <p:sp>
        <p:nvSpPr>
          <p:cNvPr id="11" name="Text Placeholder 5">
            <a:extLst>
              <a:ext uri="{FF2B5EF4-FFF2-40B4-BE49-F238E27FC236}">
                <a16:creationId xmlns:a16="http://schemas.microsoft.com/office/drawing/2014/main" id="{76886827-FD58-C7D5-3C8A-C3A5177885B4}"/>
              </a:ext>
            </a:extLst>
          </p:cNvPr>
          <p:cNvSpPr txBox="1">
            <a:spLocks/>
          </p:cNvSpPr>
          <p:nvPr/>
        </p:nvSpPr>
        <p:spPr>
          <a:xfrm>
            <a:off x="5167222" y="2879675"/>
            <a:ext cx="4635061" cy="45791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solidFill>
                  <a:srgbClr val="898989"/>
                </a:solidFill>
                <a:ea typeface="Cambria"/>
              </a:rPr>
              <a:t>Specialize in Information Technology</a:t>
            </a:r>
          </a:p>
        </p:txBody>
      </p:sp>
      <p:sp>
        <p:nvSpPr>
          <p:cNvPr id="13" name="Rectangle 12">
            <a:extLst>
              <a:ext uri="{FF2B5EF4-FFF2-40B4-BE49-F238E27FC236}">
                <a16:creationId xmlns:a16="http://schemas.microsoft.com/office/drawing/2014/main" id="{6BBB6397-49EA-F269-1628-11A319F98E2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IT20129026</a:t>
            </a:r>
            <a:r>
              <a:rPr lang="en-US">
                <a:solidFill>
                  <a:schemeClr val="tx1"/>
                </a:solidFill>
              </a:rPr>
              <a:t>  </a:t>
            </a:r>
            <a:r>
              <a:rPr lang="en-US" sz="1800">
                <a:solidFill>
                  <a:schemeClr val="tx1"/>
                </a:solidFill>
              </a:rPr>
              <a:t> |</a:t>
            </a:r>
            <a:r>
              <a:rPr lang="en-US">
                <a:solidFill>
                  <a:schemeClr val="tx1"/>
                </a:solidFill>
              </a:rPr>
              <a:t>   Alahakoon D.Y.R</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
        <p:nvSpPr>
          <p:cNvPr id="14" name="Rectangle 13">
            <a:extLst>
              <a:ext uri="{FF2B5EF4-FFF2-40B4-BE49-F238E27FC236}">
                <a16:creationId xmlns:a16="http://schemas.microsoft.com/office/drawing/2014/main" id="{E0D34AE4-78FC-6A6A-DBE4-BA4B91C0E01F}"/>
              </a:ext>
            </a:extLst>
          </p:cNvPr>
          <p:cNvSpPr/>
          <p:nvPr/>
        </p:nvSpPr>
        <p:spPr>
          <a:xfrm>
            <a:off x="2542188" y="94156"/>
            <a:ext cx="1611587" cy="6253654"/>
          </a:xfrm>
          <a:prstGeom prst="rect">
            <a:avLst/>
          </a:prstGeom>
          <a:solidFill>
            <a:schemeClr val="accent2">
              <a:lumMod val="5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4D57D4-EA3D-E29D-84BD-3EEEC742D167}"/>
              </a:ext>
            </a:extLst>
          </p:cNvPr>
          <p:cNvSpPr/>
          <p:nvPr/>
        </p:nvSpPr>
        <p:spPr>
          <a:xfrm>
            <a:off x="1788949" y="1040085"/>
            <a:ext cx="3118068" cy="3126827"/>
          </a:xfrm>
          <a:prstGeom prst="ellips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99BF99-485C-2206-8A9D-F47E7E24AA5B}"/>
              </a:ext>
            </a:extLst>
          </p:cNvPr>
          <p:cNvSpPr/>
          <p:nvPr/>
        </p:nvSpPr>
        <p:spPr>
          <a:xfrm>
            <a:off x="2060465" y="1416707"/>
            <a:ext cx="2566275" cy="236482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90E63590-AC8B-45A7-708A-6DE52C041175}"/>
              </a:ext>
            </a:extLst>
          </p:cNvPr>
          <p:cNvPicPr>
            <a:picLocks noChangeAspect="1"/>
          </p:cNvPicPr>
          <p:nvPr/>
        </p:nvPicPr>
        <p:blipFill>
          <a:blip r:embed="rId2"/>
          <a:stretch>
            <a:fillRect/>
          </a:stretch>
        </p:blipFill>
        <p:spPr>
          <a:xfrm>
            <a:off x="2070538" y="1347841"/>
            <a:ext cx="2550511" cy="25156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34952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71199D26-7D8F-4A64-BDBB-73AFABE14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180" y="643467"/>
            <a:ext cx="9901640" cy="5571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8110C-273C-B29A-B999-4C447588923F}"/>
              </a:ext>
            </a:extLst>
          </p:cNvPr>
          <p:cNvSpPr>
            <a:spLocks noGrp="1"/>
          </p:cNvSpPr>
          <p:nvPr>
            <p:ph type="ctrTitle"/>
          </p:nvPr>
        </p:nvSpPr>
        <p:spPr>
          <a:xfrm>
            <a:off x="1665146" y="1003636"/>
            <a:ext cx="5876740" cy="2536552"/>
          </a:xfrm>
        </p:spPr>
        <p:txBody>
          <a:bodyPr vert="horz" lIns="91440" tIns="45720" rIns="91440" bIns="45720" rtlCol="0">
            <a:normAutofit/>
          </a:bodyPr>
          <a:lstStyle/>
          <a:p>
            <a:pPr algn="l" defTabSz="740664">
              <a:lnSpc>
                <a:spcPct val="90000"/>
              </a:lnSpc>
            </a:pPr>
            <a:r>
              <a:rPr lang="en-US" sz="4800" kern="1200">
                <a:latin typeface="Adobe Devanagari"/>
                <a:ea typeface="+mj-ea"/>
                <a:cs typeface="+mj-cs"/>
              </a:rPr>
              <a:t>Smart Hair Health Monitoring</a:t>
            </a:r>
            <a:r>
              <a:rPr lang="en-US" sz="4800" b="1" kern="1200">
                <a:latin typeface="+mj-lt"/>
                <a:ea typeface="+mj-ea"/>
                <a:cs typeface="+mj-cs"/>
              </a:rPr>
              <a:t>.</a:t>
            </a:r>
            <a:endParaRPr lang="en-US" sz="4800">
              <a:cs typeface="+mj-cs"/>
            </a:endParaRPr>
          </a:p>
        </p:txBody>
      </p:sp>
      <p:sp>
        <p:nvSpPr>
          <p:cNvPr id="23" name="sketch line">
            <a:extLst>
              <a:ext uri="{FF2B5EF4-FFF2-40B4-BE49-F238E27FC236}">
                <a16:creationId xmlns:a16="http://schemas.microsoft.com/office/drawing/2014/main" id="{D7F2FAFA-4D50-41E7-9480-5BABA64EE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1711" y="3787670"/>
            <a:ext cx="3447260" cy="14856"/>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47260"/>
                      <a:gd name="connsiteY0" fmla="*/ 0 h 14856"/>
                      <a:gd name="connsiteX1" fmla="*/ 689452 w 3447260"/>
                      <a:gd name="connsiteY1" fmla="*/ 0 h 14856"/>
                      <a:gd name="connsiteX2" fmla="*/ 1378904 w 3447260"/>
                      <a:gd name="connsiteY2" fmla="*/ 0 h 14856"/>
                      <a:gd name="connsiteX3" fmla="*/ 2068356 w 3447260"/>
                      <a:gd name="connsiteY3" fmla="*/ 0 h 14856"/>
                      <a:gd name="connsiteX4" fmla="*/ 2688863 w 3447260"/>
                      <a:gd name="connsiteY4" fmla="*/ 0 h 14856"/>
                      <a:gd name="connsiteX5" fmla="*/ 3447260 w 3447260"/>
                      <a:gd name="connsiteY5" fmla="*/ 0 h 14856"/>
                      <a:gd name="connsiteX6" fmla="*/ 3447260 w 3447260"/>
                      <a:gd name="connsiteY6" fmla="*/ 14856 h 14856"/>
                      <a:gd name="connsiteX7" fmla="*/ 2826753 w 3447260"/>
                      <a:gd name="connsiteY7" fmla="*/ 14856 h 14856"/>
                      <a:gd name="connsiteX8" fmla="*/ 2240719 w 3447260"/>
                      <a:gd name="connsiteY8" fmla="*/ 14856 h 14856"/>
                      <a:gd name="connsiteX9" fmla="*/ 1551267 w 3447260"/>
                      <a:gd name="connsiteY9" fmla="*/ 14856 h 14856"/>
                      <a:gd name="connsiteX10" fmla="*/ 930760 w 3447260"/>
                      <a:gd name="connsiteY10" fmla="*/ 14856 h 14856"/>
                      <a:gd name="connsiteX11" fmla="*/ 0 w 3447260"/>
                      <a:gd name="connsiteY11" fmla="*/ 14856 h 14856"/>
                      <a:gd name="connsiteX12" fmla="*/ 0 w 3447260"/>
                      <a:gd name="connsiteY12" fmla="*/ 0 h 1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47260" h="14856" fill="none" extrusionOk="0">
                        <a:moveTo>
                          <a:pt x="0" y="0"/>
                        </a:moveTo>
                        <a:cubicBezTo>
                          <a:pt x="164403" y="-20349"/>
                          <a:pt x="398712" y="-17536"/>
                          <a:pt x="689452" y="0"/>
                        </a:cubicBezTo>
                        <a:cubicBezTo>
                          <a:pt x="980192" y="17536"/>
                          <a:pt x="1111876" y="29381"/>
                          <a:pt x="1378904" y="0"/>
                        </a:cubicBezTo>
                        <a:cubicBezTo>
                          <a:pt x="1645932" y="-29381"/>
                          <a:pt x="1852610" y="-28264"/>
                          <a:pt x="2068356" y="0"/>
                        </a:cubicBezTo>
                        <a:cubicBezTo>
                          <a:pt x="2284102" y="28264"/>
                          <a:pt x="2543218" y="3591"/>
                          <a:pt x="2688863" y="0"/>
                        </a:cubicBezTo>
                        <a:cubicBezTo>
                          <a:pt x="2834508" y="-3591"/>
                          <a:pt x="3273555" y="-36674"/>
                          <a:pt x="3447260" y="0"/>
                        </a:cubicBezTo>
                        <a:cubicBezTo>
                          <a:pt x="3446947" y="5978"/>
                          <a:pt x="3446614" y="9822"/>
                          <a:pt x="3447260" y="14856"/>
                        </a:cubicBezTo>
                        <a:cubicBezTo>
                          <a:pt x="3220280" y="36915"/>
                          <a:pt x="3092570" y="14593"/>
                          <a:pt x="2826753" y="14856"/>
                        </a:cubicBezTo>
                        <a:cubicBezTo>
                          <a:pt x="2560936" y="15119"/>
                          <a:pt x="2489886" y="42888"/>
                          <a:pt x="2240719" y="14856"/>
                        </a:cubicBezTo>
                        <a:cubicBezTo>
                          <a:pt x="1991552" y="-13176"/>
                          <a:pt x="1819986" y="15854"/>
                          <a:pt x="1551267" y="14856"/>
                        </a:cubicBezTo>
                        <a:cubicBezTo>
                          <a:pt x="1282548" y="13858"/>
                          <a:pt x="1109565" y="38505"/>
                          <a:pt x="930760" y="14856"/>
                        </a:cubicBezTo>
                        <a:cubicBezTo>
                          <a:pt x="751955" y="-8793"/>
                          <a:pt x="264064" y="-3062"/>
                          <a:pt x="0" y="14856"/>
                        </a:cubicBezTo>
                        <a:cubicBezTo>
                          <a:pt x="-715" y="11705"/>
                          <a:pt x="-116" y="3227"/>
                          <a:pt x="0" y="0"/>
                        </a:cubicBezTo>
                        <a:close/>
                      </a:path>
                      <a:path w="3447260" h="14856" stroke="0" extrusionOk="0">
                        <a:moveTo>
                          <a:pt x="0" y="0"/>
                        </a:moveTo>
                        <a:cubicBezTo>
                          <a:pt x="139532" y="4774"/>
                          <a:pt x="356807" y="23097"/>
                          <a:pt x="620507" y="0"/>
                        </a:cubicBezTo>
                        <a:cubicBezTo>
                          <a:pt x="884207" y="-23097"/>
                          <a:pt x="1029670" y="-23133"/>
                          <a:pt x="1206541" y="0"/>
                        </a:cubicBezTo>
                        <a:cubicBezTo>
                          <a:pt x="1383412" y="23133"/>
                          <a:pt x="1662473" y="18000"/>
                          <a:pt x="1827048" y="0"/>
                        </a:cubicBezTo>
                        <a:cubicBezTo>
                          <a:pt x="1991623" y="-18000"/>
                          <a:pt x="2274531" y="726"/>
                          <a:pt x="2516500" y="0"/>
                        </a:cubicBezTo>
                        <a:cubicBezTo>
                          <a:pt x="2758469" y="-726"/>
                          <a:pt x="2989145" y="-40602"/>
                          <a:pt x="3447260" y="0"/>
                        </a:cubicBezTo>
                        <a:cubicBezTo>
                          <a:pt x="3447344" y="5365"/>
                          <a:pt x="3447473" y="10092"/>
                          <a:pt x="3447260" y="14856"/>
                        </a:cubicBezTo>
                        <a:cubicBezTo>
                          <a:pt x="3147815" y="-15066"/>
                          <a:pt x="2986388" y="-12365"/>
                          <a:pt x="2757808" y="14856"/>
                        </a:cubicBezTo>
                        <a:cubicBezTo>
                          <a:pt x="2529228" y="42077"/>
                          <a:pt x="2291756" y="40208"/>
                          <a:pt x="1999411" y="14856"/>
                        </a:cubicBezTo>
                        <a:cubicBezTo>
                          <a:pt x="1707066" y="-10496"/>
                          <a:pt x="1547763" y="-9602"/>
                          <a:pt x="1413377" y="14856"/>
                        </a:cubicBezTo>
                        <a:cubicBezTo>
                          <a:pt x="1278991" y="39314"/>
                          <a:pt x="811472" y="-13494"/>
                          <a:pt x="654979" y="14856"/>
                        </a:cubicBezTo>
                        <a:cubicBezTo>
                          <a:pt x="498486" y="43206"/>
                          <a:pt x="254257" y="29293"/>
                          <a:pt x="0" y="14856"/>
                        </a:cubicBezTo>
                        <a:cubicBezTo>
                          <a:pt x="442" y="10817"/>
                          <a:pt x="-324" y="561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9A598252-49AD-617C-2351-76014BC43A36}"/>
              </a:ext>
            </a:extLst>
          </p:cNvPr>
          <p:cNvPicPr>
            <a:picLocks noChangeAspect="1"/>
          </p:cNvPicPr>
          <p:nvPr/>
        </p:nvPicPr>
        <p:blipFill rotWithShape="1">
          <a:blip r:embed="rId2">
            <a:extLst>
              <a:ext uri="{28A0092B-C50C-407E-A947-70E740481C1C}">
                <a14:useLocalDpi xmlns:a14="http://schemas.microsoft.com/office/drawing/2010/main" val="0"/>
              </a:ext>
            </a:extLst>
          </a:blip>
          <a:srcRect t="10218"/>
          <a:stretch/>
        </p:blipFill>
        <p:spPr>
          <a:xfrm>
            <a:off x="10184116" y="25404"/>
            <a:ext cx="2188166" cy="1952616"/>
          </a:xfrm>
          <a:custGeom>
            <a:avLst/>
            <a:gdLst/>
            <a:ahLst/>
            <a:cxnLst/>
            <a:rect l="l" t="t" r="r" b="b"/>
            <a:pathLst>
              <a:path w="4001589" h="3592721">
                <a:moveTo>
                  <a:pt x="470166" y="82"/>
                </a:moveTo>
                <a:cubicBezTo>
                  <a:pt x="518288" y="-605"/>
                  <a:pt x="566386" y="3023"/>
                  <a:pt x="614238" y="13021"/>
                </a:cubicBezTo>
                <a:cubicBezTo>
                  <a:pt x="720229" y="34420"/>
                  <a:pt x="827897" y="40027"/>
                  <a:pt x="934955" y="29726"/>
                </a:cubicBezTo>
                <a:cubicBezTo>
                  <a:pt x="1040555" y="20702"/>
                  <a:pt x="1146350" y="20093"/>
                  <a:pt x="1252244" y="22653"/>
                </a:cubicBezTo>
                <a:cubicBezTo>
                  <a:pt x="1347753" y="24970"/>
                  <a:pt x="1443361" y="24604"/>
                  <a:pt x="1538871" y="18020"/>
                </a:cubicBezTo>
                <a:cubicBezTo>
                  <a:pt x="1646135" y="10461"/>
                  <a:pt x="1753400" y="3998"/>
                  <a:pt x="1860568" y="18996"/>
                </a:cubicBezTo>
                <a:cubicBezTo>
                  <a:pt x="1953834" y="33431"/>
                  <a:pt x="2047727" y="40637"/>
                  <a:pt x="2141708" y="40575"/>
                </a:cubicBezTo>
                <a:cubicBezTo>
                  <a:pt x="2266312" y="38870"/>
                  <a:pt x="2390622" y="26800"/>
                  <a:pt x="2515030" y="19849"/>
                </a:cubicBezTo>
                <a:cubicBezTo>
                  <a:pt x="2685674" y="10339"/>
                  <a:pt x="2856416" y="2169"/>
                  <a:pt x="3027158" y="16801"/>
                </a:cubicBezTo>
                <a:cubicBezTo>
                  <a:pt x="3145198" y="27409"/>
                  <a:pt x="3263238" y="37163"/>
                  <a:pt x="3381769" y="28994"/>
                </a:cubicBezTo>
                <a:cubicBezTo>
                  <a:pt x="3465425" y="23262"/>
                  <a:pt x="3549180" y="14972"/>
                  <a:pt x="3633033" y="20460"/>
                </a:cubicBezTo>
                <a:lnTo>
                  <a:pt x="3738744" y="24700"/>
                </a:lnTo>
                <a:lnTo>
                  <a:pt x="3738744" y="24830"/>
                </a:lnTo>
                <a:lnTo>
                  <a:pt x="3750661" y="25178"/>
                </a:lnTo>
                <a:lnTo>
                  <a:pt x="3795264" y="26968"/>
                </a:lnTo>
                <a:lnTo>
                  <a:pt x="3814191" y="26606"/>
                </a:lnTo>
                <a:lnTo>
                  <a:pt x="3814191" y="25296"/>
                </a:lnTo>
                <a:lnTo>
                  <a:pt x="3941656" y="20351"/>
                </a:lnTo>
                <a:lnTo>
                  <a:pt x="3996286" y="20544"/>
                </a:lnTo>
                <a:lnTo>
                  <a:pt x="3999704" y="184279"/>
                </a:lnTo>
                <a:cubicBezTo>
                  <a:pt x="4007337" y="352273"/>
                  <a:pt x="3989916" y="519048"/>
                  <a:pt x="3980912" y="686066"/>
                </a:cubicBezTo>
                <a:cubicBezTo>
                  <a:pt x="3974530" y="824285"/>
                  <a:pt x="3975254" y="962883"/>
                  <a:pt x="3983065" y="1100993"/>
                </a:cubicBezTo>
                <a:cubicBezTo>
                  <a:pt x="3994418" y="1329775"/>
                  <a:pt x="3995984" y="1558558"/>
                  <a:pt x="3989623" y="1787585"/>
                </a:cubicBezTo>
                <a:cubicBezTo>
                  <a:pt x="3986490" y="1901610"/>
                  <a:pt x="3987763" y="2015515"/>
                  <a:pt x="3991678" y="2129418"/>
                </a:cubicBezTo>
                <a:cubicBezTo>
                  <a:pt x="4000780" y="2390605"/>
                  <a:pt x="3990600" y="2651550"/>
                  <a:pt x="3987568" y="2912616"/>
                </a:cubicBezTo>
                <a:cubicBezTo>
                  <a:pt x="3986393" y="3012022"/>
                  <a:pt x="3986588" y="3111430"/>
                  <a:pt x="3990992" y="3210716"/>
                </a:cubicBezTo>
                <a:cubicBezTo>
                  <a:pt x="3995886" y="3323219"/>
                  <a:pt x="3997281" y="3435722"/>
                  <a:pt x="3996754" y="3548225"/>
                </a:cubicBezTo>
                <a:lnTo>
                  <a:pt x="3996203" y="3580527"/>
                </a:lnTo>
                <a:lnTo>
                  <a:pt x="3817494" y="3567893"/>
                </a:lnTo>
                <a:cubicBezTo>
                  <a:pt x="3755892" y="3566024"/>
                  <a:pt x="3694230" y="3566635"/>
                  <a:pt x="3632626" y="3569729"/>
                </a:cubicBezTo>
                <a:cubicBezTo>
                  <a:pt x="3508559" y="3576065"/>
                  <a:pt x="3384601" y="3593362"/>
                  <a:pt x="3260317" y="3578866"/>
                </a:cubicBezTo>
                <a:cubicBezTo>
                  <a:pt x="3046403" y="3553649"/>
                  <a:pt x="2833252" y="3579963"/>
                  <a:pt x="2619882" y="3588368"/>
                </a:cubicBezTo>
                <a:cubicBezTo>
                  <a:pt x="2454934" y="3596047"/>
                  <a:pt x="2289690" y="3590429"/>
                  <a:pt x="2125460" y="3571557"/>
                </a:cubicBezTo>
                <a:cubicBezTo>
                  <a:pt x="1964487" y="3553014"/>
                  <a:pt x="1802168" y="3554895"/>
                  <a:pt x="1641577" y="3577161"/>
                </a:cubicBezTo>
                <a:cubicBezTo>
                  <a:pt x="1569765" y="3584855"/>
                  <a:pt x="1497464" y="3585179"/>
                  <a:pt x="1425600" y="3578135"/>
                </a:cubicBezTo>
                <a:cubicBezTo>
                  <a:pt x="1311136" y="3569647"/>
                  <a:pt x="1196249" y="3571642"/>
                  <a:pt x="1082079" y="3584104"/>
                </a:cubicBezTo>
                <a:cubicBezTo>
                  <a:pt x="932047" y="3601037"/>
                  <a:pt x="781581" y="3588856"/>
                  <a:pt x="631439" y="3582643"/>
                </a:cubicBezTo>
                <a:cubicBezTo>
                  <a:pt x="518453" y="3578013"/>
                  <a:pt x="405576" y="3575211"/>
                  <a:pt x="292590" y="3579597"/>
                </a:cubicBezTo>
                <a:lnTo>
                  <a:pt x="24062" y="3578027"/>
                </a:lnTo>
                <a:lnTo>
                  <a:pt x="26037" y="3426039"/>
                </a:lnTo>
                <a:cubicBezTo>
                  <a:pt x="28388" y="3239733"/>
                  <a:pt x="28388" y="3053550"/>
                  <a:pt x="10461" y="2867977"/>
                </a:cubicBezTo>
                <a:cubicBezTo>
                  <a:pt x="-1195" y="2748609"/>
                  <a:pt x="-5604" y="2628267"/>
                  <a:pt x="10461" y="2509144"/>
                </a:cubicBezTo>
                <a:cubicBezTo>
                  <a:pt x="27654" y="2377219"/>
                  <a:pt x="32159" y="2243207"/>
                  <a:pt x="23883" y="2109954"/>
                </a:cubicBezTo>
                <a:cubicBezTo>
                  <a:pt x="16633" y="1978516"/>
                  <a:pt x="16143" y="1846835"/>
                  <a:pt x="18200" y="1715031"/>
                </a:cubicBezTo>
                <a:cubicBezTo>
                  <a:pt x="20062" y="1596151"/>
                  <a:pt x="19768" y="1477150"/>
                  <a:pt x="14477" y="1358271"/>
                </a:cubicBezTo>
                <a:cubicBezTo>
                  <a:pt x="8405" y="1224761"/>
                  <a:pt x="3212" y="1091250"/>
                  <a:pt x="15262" y="957861"/>
                </a:cubicBezTo>
                <a:cubicBezTo>
                  <a:pt x="26859" y="841775"/>
                  <a:pt x="32649" y="724907"/>
                  <a:pt x="32599" y="607930"/>
                </a:cubicBezTo>
                <a:cubicBezTo>
                  <a:pt x="31229" y="452838"/>
                  <a:pt x="21531" y="298112"/>
                  <a:pt x="15947" y="143264"/>
                </a:cubicBezTo>
                <a:lnTo>
                  <a:pt x="13308" y="44257"/>
                </a:lnTo>
                <a:lnTo>
                  <a:pt x="17662" y="44403"/>
                </a:lnTo>
                <a:lnTo>
                  <a:pt x="92850" y="32188"/>
                </a:lnTo>
                <a:lnTo>
                  <a:pt x="101988" y="32179"/>
                </a:lnTo>
                <a:cubicBezTo>
                  <a:pt x="176730" y="29756"/>
                  <a:pt x="251399" y="24177"/>
                  <a:pt x="325945" y="13021"/>
                </a:cubicBezTo>
                <a:cubicBezTo>
                  <a:pt x="373897" y="5767"/>
                  <a:pt x="422044" y="768"/>
                  <a:pt x="470166" y="82"/>
                </a:cubicBezTo>
                <a:close/>
              </a:path>
            </a:pathLst>
          </a:custGeom>
        </p:spPr>
      </p:pic>
      <p:pic>
        <p:nvPicPr>
          <p:cNvPr id="5" name="Picture 5" descr="A picture containing clothing, headdress, hat&#10;&#10;Description automatically generated">
            <a:extLst>
              <a:ext uri="{FF2B5EF4-FFF2-40B4-BE49-F238E27FC236}">
                <a16:creationId xmlns:a16="http://schemas.microsoft.com/office/drawing/2014/main" id="{98439E3B-B738-0F9B-DDED-531B8B740023}"/>
              </a:ext>
            </a:extLst>
          </p:cNvPr>
          <p:cNvPicPr>
            <a:picLocks noChangeAspect="1"/>
          </p:cNvPicPr>
          <p:nvPr/>
        </p:nvPicPr>
        <p:blipFill rotWithShape="1">
          <a:blip r:embed="rId3"/>
          <a:srcRect t="11952" b="10630"/>
          <a:stretch/>
        </p:blipFill>
        <p:spPr>
          <a:xfrm>
            <a:off x="7221974" y="2834569"/>
            <a:ext cx="3980475" cy="2341919"/>
          </a:xfrm>
          <a:custGeom>
            <a:avLst/>
            <a:gdLst/>
            <a:ahLst/>
            <a:cxnLst/>
            <a:rect l="l" t="t" r="r" b="b"/>
            <a:pathLst>
              <a:path w="4001589" h="2354447">
                <a:moveTo>
                  <a:pt x="470166" y="54"/>
                </a:moveTo>
                <a:cubicBezTo>
                  <a:pt x="518288" y="-396"/>
                  <a:pt x="566386" y="1981"/>
                  <a:pt x="614238" y="8533"/>
                </a:cubicBezTo>
                <a:cubicBezTo>
                  <a:pt x="720229" y="22557"/>
                  <a:pt x="827897" y="26232"/>
                  <a:pt x="934955" y="19481"/>
                </a:cubicBezTo>
                <a:cubicBezTo>
                  <a:pt x="1040555" y="13567"/>
                  <a:pt x="1146350" y="13168"/>
                  <a:pt x="1252244" y="14846"/>
                </a:cubicBezTo>
                <a:cubicBezTo>
                  <a:pt x="1347753" y="16364"/>
                  <a:pt x="1443361" y="16124"/>
                  <a:pt x="1538871" y="11809"/>
                </a:cubicBezTo>
                <a:cubicBezTo>
                  <a:pt x="1646135" y="6855"/>
                  <a:pt x="1753400" y="2620"/>
                  <a:pt x="1860568" y="12449"/>
                </a:cubicBezTo>
                <a:cubicBezTo>
                  <a:pt x="1953834" y="21909"/>
                  <a:pt x="2047727" y="26631"/>
                  <a:pt x="2141708" y="26591"/>
                </a:cubicBezTo>
                <a:cubicBezTo>
                  <a:pt x="2266312" y="25473"/>
                  <a:pt x="2390622" y="17563"/>
                  <a:pt x="2515030" y="13008"/>
                </a:cubicBezTo>
                <a:cubicBezTo>
                  <a:pt x="2685674" y="6776"/>
                  <a:pt x="2856416" y="1422"/>
                  <a:pt x="3027158" y="11010"/>
                </a:cubicBezTo>
                <a:cubicBezTo>
                  <a:pt x="3145198" y="17962"/>
                  <a:pt x="3263238" y="24355"/>
                  <a:pt x="3381769" y="19001"/>
                </a:cubicBezTo>
                <a:cubicBezTo>
                  <a:pt x="3465425" y="15245"/>
                  <a:pt x="3549180" y="9812"/>
                  <a:pt x="3633033" y="13408"/>
                </a:cubicBezTo>
                <a:lnTo>
                  <a:pt x="3738744" y="16187"/>
                </a:lnTo>
                <a:lnTo>
                  <a:pt x="3738744" y="16272"/>
                </a:lnTo>
                <a:lnTo>
                  <a:pt x="3750661" y="16501"/>
                </a:lnTo>
                <a:lnTo>
                  <a:pt x="3795264" y="17673"/>
                </a:lnTo>
                <a:lnTo>
                  <a:pt x="3814191" y="17436"/>
                </a:lnTo>
                <a:lnTo>
                  <a:pt x="3814191" y="16578"/>
                </a:lnTo>
                <a:lnTo>
                  <a:pt x="3941656" y="13337"/>
                </a:lnTo>
                <a:lnTo>
                  <a:pt x="3996286" y="13464"/>
                </a:lnTo>
                <a:lnTo>
                  <a:pt x="3999704" y="120765"/>
                </a:lnTo>
                <a:cubicBezTo>
                  <a:pt x="4007337" y="230858"/>
                  <a:pt x="3989916" y="340152"/>
                  <a:pt x="3980912" y="449605"/>
                </a:cubicBezTo>
                <a:cubicBezTo>
                  <a:pt x="3974530" y="540185"/>
                  <a:pt x="3975254" y="631014"/>
                  <a:pt x="3983065" y="721523"/>
                </a:cubicBezTo>
                <a:cubicBezTo>
                  <a:pt x="3994418" y="871452"/>
                  <a:pt x="3995984" y="1021383"/>
                  <a:pt x="3989623" y="1171473"/>
                </a:cubicBezTo>
                <a:cubicBezTo>
                  <a:pt x="3986490" y="1246198"/>
                  <a:pt x="3987763" y="1320844"/>
                  <a:pt x="3991678" y="1395489"/>
                </a:cubicBezTo>
                <a:cubicBezTo>
                  <a:pt x="4000780" y="1566655"/>
                  <a:pt x="3990600" y="1737662"/>
                  <a:pt x="3987568" y="1908748"/>
                </a:cubicBezTo>
                <a:cubicBezTo>
                  <a:pt x="3986393" y="1973893"/>
                  <a:pt x="3986588" y="2039039"/>
                  <a:pt x="3990992" y="2104104"/>
                </a:cubicBezTo>
                <a:cubicBezTo>
                  <a:pt x="3995886" y="2177832"/>
                  <a:pt x="3997281" y="2251559"/>
                  <a:pt x="3996754" y="2325287"/>
                </a:cubicBezTo>
                <a:lnTo>
                  <a:pt x="3996203" y="2346456"/>
                </a:lnTo>
                <a:lnTo>
                  <a:pt x="3817494" y="2338176"/>
                </a:lnTo>
                <a:cubicBezTo>
                  <a:pt x="3755892" y="2336952"/>
                  <a:pt x="3694230" y="2337352"/>
                  <a:pt x="3632626" y="2339380"/>
                </a:cubicBezTo>
                <a:cubicBezTo>
                  <a:pt x="3508559" y="2343531"/>
                  <a:pt x="3384601" y="2354867"/>
                  <a:pt x="3260317" y="2345368"/>
                </a:cubicBezTo>
                <a:cubicBezTo>
                  <a:pt x="3046403" y="2328842"/>
                  <a:pt x="2833252" y="2346086"/>
                  <a:pt x="2619882" y="2351594"/>
                </a:cubicBezTo>
                <a:cubicBezTo>
                  <a:pt x="2454934" y="2356627"/>
                  <a:pt x="2289690" y="2352945"/>
                  <a:pt x="2125460" y="2340577"/>
                </a:cubicBezTo>
                <a:cubicBezTo>
                  <a:pt x="1964487" y="2328426"/>
                  <a:pt x="1802168" y="2329658"/>
                  <a:pt x="1641577" y="2344250"/>
                </a:cubicBezTo>
                <a:cubicBezTo>
                  <a:pt x="1569765" y="2349292"/>
                  <a:pt x="1497464" y="2349505"/>
                  <a:pt x="1425600" y="2344888"/>
                </a:cubicBezTo>
                <a:cubicBezTo>
                  <a:pt x="1311136" y="2339326"/>
                  <a:pt x="1196249" y="2340633"/>
                  <a:pt x="1082079" y="2348800"/>
                </a:cubicBezTo>
                <a:cubicBezTo>
                  <a:pt x="932047" y="2359897"/>
                  <a:pt x="781581" y="2351914"/>
                  <a:pt x="631439" y="2347842"/>
                </a:cubicBezTo>
                <a:cubicBezTo>
                  <a:pt x="518453" y="2344808"/>
                  <a:pt x="405576" y="2342972"/>
                  <a:pt x="292590" y="2345846"/>
                </a:cubicBezTo>
                <a:lnTo>
                  <a:pt x="24062" y="2344817"/>
                </a:lnTo>
                <a:lnTo>
                  <a:pt x="26037" y="2245214"/>
                </a:lnTo>
                <a:cubicBezTo>
                  <a:pt x="28388" y="2123121"/>
                  <a:pt x="28388" y="2001108"/>
                  <a:pt x="10461" y="1879495"/>
                </a:cubicBezTo>
                <a:cubicBezTo>
                  <a:pt x="-1195" y="1801269"/>
                  <a:pt x="-5604" y="1722404"/>
                  <a:pt x="10461" y="1644338"/>
                </a:cubicBezTo>
                <a:cubicBezTo>
                  <a:pt x="27654" y="1557882"/>
                  <a:pt x="32159" y="1470059"/>
                  <a:pt x="23883" y="1382733"/>
                </a:cubicBezTo>
                <a:cubicBezTo>
                  <a:pt x="16633" y="1296597"/>
                  <a:pt x="16143" y="1210301"/>
                  <a:pt x="18200" y="1123925"/>
                </a:cubicBezTo>
                <a:cubicBezTo>
                  <a:pt x="20062" y="1046019"/>
                  <a:pt x="19768" y="968033"/>
                  <a:pt x="14477" y="890127"/>
                </a:cubicBezTo>
                <a:cubicBezTo>
                  <a:pt x="8405" y="802633"/>
                  <a:pt x="3212" y="715138"/>
                  <a:pt x="15262" y="627723"/>
                </a:cubicBezTo>
                <a:cubicBezTo>
                  <a:pt x="26859" y="551647"/>
                  <a:pt x="32649" y="475059"/>
                  <a:pt x="32599" y="398400"/>
                </a:cubicBezTo>
                <a:cubicBezTo>
                  <a:pt x="31229" y="296762"/>
                  <a:pt x="21531" y="195365"/>
                  <a:pt x="15947" y="93886"/>
                </a:cubicBezTo>
                <a:lnTo>
                  <a:pt x="13308" y="29003"/>
                </a:lnTo>
                <a:lnTo>
                  <a:pt x="17662" y="29099"/>
                </a:lnTo>
                <a:lnTo>
                  <a:pt x="92850" y="21094"/>
                </a:lnTo>
                <a:lnTo>
                  <a:pt x="101988" y="21088"/>
                </a:lnTo>
                <a:cubicBezTo>
                  <a:pt x="176730" y="19500"/>
                  <a:pt x="251399" y="15844"/>
                  <a:pt x="325945" y="8533"/>
                </a:cubicBezTo>
                <a:cubicBezTo>
                  <a:pt x="373897" y="3780"/>
                  <a:pt x="422044" y="503"/>
                  <a:pt x="470166" y="54"/>
                </a:cubicBezTo>
                <a:close/>
              </a:path>
            </a:pathLst>
          </a:custGeom>
        </p:spPr>
      </p:pic>
      <p:sp>
        <p:nvSpPr>
          <p:cNvPr id="7" name="Rectangle 6">
            <a:extLst>
              <a:ext uri="{FF2B5EF4-FFF2-40B4-BE49-F238E27FC236}">
                <a16:creationId xmlns:a16="http://schemas.microsoft.com/office/drawing/2014/main" id="{A33C7CE7-9527-59E6-4D86-68D71F89DE20}"/>
              </a:ext>
            </a:extLst>
          </p:cNvPr>
          <p:cNvSpPr/>
          <p:nvPr/>
        </p:nvSpPr>
        <p:spPr>
          <a:xfrm>
            <a:off x="860600" y="6484406"/>
            <a:ext cx="8234458" cy="329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444398">
              <a:spcAft>
                <a:spcPts val="486"/>
              </a:spcAft>
            </a:pPr>
            <a:r>
              <a:rPr lang="en-US" b="1">
                <a:solidFill>
                  <a:schemeClr val="tx1"/>
                </a:solidFill>
              </a:rPr>
              <a:t>IT20129026</a:t>
            </a:r>
            <a:r>
              <a:rPr lang="en-US" kern="1200">
                <a:solidFill>
                  <a:schemeClr val="tx1"/>
                </a:solidFill>
                <a:latin typeface="+mn-lt"/>
                <a:ea typeface="+mn-ea"/>
                <a:cs typeface="+mn-cs"/>
              </a:rPr>
              <a:t>   |   </a:t>
            </a:r>
            <a:r>
              <a:rPr lang="en-US" b="1">
                <a:solidFill>
                  <a:schemeClr val="tx1"/>
                </a:solidFill>
              </a:rPr>
              <a:t>Alahakoon D.Y.R   </a:t>
            </a:r>
            <a:r>
              <a:rPr lang="en-US" kern="1200">
                <a:solidFill>
                  <a:schemeClr val="tx1"/>
                </a:solidFill>
                <a:latin typeface="+mn-lt"/>
                <a:ea typeface="+mn-ea"/>
                <a:cs typeface="+mn-cs"/>
              </a:rPr>
              <a:t>|   TMP-23-154</a:t>
            </a:r>
            <a:endParaRPr lang="en-US">
              <a:solidFill>
                <a:schemeClr val="tx1"/>
              </a:solidFill>
            </a:endParaRPr>
          </a:p>
        </p:txBody>
      </p:sp>
      <p:pic>
        <p:nvPicPr>
          <p:cNvPr id="3" name="Picture 5">
            <a:extLst>
              <a:ext uri="{FF2B5EF4-FFF2-40B4-BE49-F238E27FC236}">
                <a16:creationId xmlns:a16="http://schemas.microsoft.com/office/drawing/2014/main" id="{DB0203E3-CBEA-CF7B-3412-F8756B292A4F}"/>
              </a:ext>
            </a:extLst>
          </p:cNvPr>
          <p:cNvPicPr>
            <a:picLocks noChangeAspect="1"/>
          </p:cNvPicPr>
          <p:nvPr/>
        </p:nvPicPr>
        <p:blipFill>
          <a:blip r:embed="rId4"/>
          <a:stretch>
            <a:fillRect/>
          </a:stretch>
        </p:blipFill>
        <p:spPr>
          <a:xfrm>
            <a:off x="2132104" y="3976325"/>
            <a:ext cx="3370538" cy="1241883"/>
          </a:xfrm>
          <a:prstGeom prst="rect">
            <a:avLst/>
          </a:prstGeom>
        </p:spPr>
      </p:pic>
    </p:spTree>
    <p:extLst>
      <p:ext uri="{BB962C8B-B14F-4D97-AF65-F5344CB8AC3E}">
        <p14:creationId xmlns:p14="http://schemas.microsoft.com/office/powerpoint/2010/main" val="2589106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3" descr="A picture containing clothing, headdress, hat&#10;&#10;Description automatically generated">
            <a:extLst>
              <a:ext uri="{FF2B5EF4-FFF2-40B4-BE49-F238E27FC236}">
                <a16:creationId xmlns:a16="http://schemas.microsoft.com/office/drawing/2014/main" id="{DB1B0DCD-5B7E-A811-716A-EC677407C512}"/>
              </a:ext>
            </a:extLst>
          </p:cNvPr>
          <p:cNvPicPr>
            <a:picLocks noChangeAspect="1"/>
          </p:cNvPicPr>
          <p:nvPr/>
        </p:nvPicPr>
        <p:blipFill rotWithShape="1">
          <a:blip r:embed="rId2"/>
          <a:srcRect t="10803" r="-1" b="7259"/>
          <a:stretch/>
        </p:blipFill>
        <p:spPr>
          <a:xfrm>
            <a:off x="2503014" y="2459545"/>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p:spPr>
      </p:pic>
      <p:sp>
        <p:nvSpPr>
          <p:cNvPr id="10" name="Title 4">
            <a:extLst>
              <a:ext uri="{FF2B5EF4-FFF2-40B4-BE49-F238E27FC236}">
                <a16:creationId xmlns:a16="http://schemas.microsoft.com/office/drawing/2014/main" id="{8AD09714-6684-0BF9-4690-15CB0D69C201}"/>
              </a:ext>
            </a:extLst>
          </p:cNvPr>
          <p:cNvSpPr txBox="1">
            <a:spLocks/>
          </p:cNvSpPr>
          <p:nvPr/>
        </p:nvSpPr>
        <p:spPr>
          <a:xfrm>
            <a:off x="860742" y="754840"/>
            <a:ext cx="4001034" cy="2757748"/>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6000" kern="1200">
                <a:solidFill>
                  <a:schemeClr val="tx1"/>
                </a:solidFill>
                <a:latin typeface="+mj-lt"/>
                <a:ea typeface="+mj-ea"/>
                <a:cs typeface="+mj-cs"/>
              </a:rPr>
              <a:t>IOT Hat Design</a:t>
            </a:r>
            <a:br>
              <a:rPr lang="en-US" sz="6000" kern="1200">
                <a:solidFill>
                  <a:schemeClr val="tx1"/>
                </a:solidFill>
                <a:latin typeface="+mj-lt"/>
                <a:ea typeface="+mj-ea"/>
                <a:cs typeface="+mj-cs"/>
              </a:rPr>
            </a:br>
            <a:endParaRPr lang="en-US" sz="6000" kern="1200">
              <a:solidFill>
                <a:schemeClr val="tx1"/>
              </a:solidFill>
              <a:latin typeface="+mj-lt"/>
              <a:ea typeface="+mj-ea"/>
              <a:cs typeface="+mj-cs"/>
            </a:endParaRPr>
          </a:p>
        </p:txBody>
      </p:sp>
      <p:pic>
        <p:nvPicPr>
          <p:cNvPr id="3" name="Picture 2" descr="Logo&#10;&#10;Description automatically generated">
            <a:extLst>
              <a:ext uri="{FF2B5EF4-FFF2-40B4-BE49-F238E27FC236}">
                <a16:creationId xmlns:a16="http://schemas.microsoft.com/office/drawing/2014/main" id="{B32386DD-109F-10CF-258F-EC5D8CDB45AB}"/>
              </a:ext>
            </a:extLst>
          </p:cNvPr>
          <p:cNvPicPr>
            <a:picLocks noChangeAspect="1"/>
          </p:cNvPicPr>
          <p:nvPr/>
        </p:nvPicPr>
        <p:blipFill rotWithShape="1">
          <a:blip r:embed="rId3">
            <a:extLst>
              <a:ext uri="{28A0092B-C50C-407E-A947-70E740481C1C}">
                <a14:useLocalDpi xmlns:a14="http://schemas.microsoft.com/office/drawing/2010/main" val="0"/>
              </a:ext>
            </a:extLst>
          </a:blip>
          <a:srcRect l="4982"/>
          <a:stretch/>
        </p:blipFill>
        <p:spPr>
          <a:xfrm>
            <a:off x="9962881" y="10"/>
            <a:ext cx="2229119" cy="2373985"/>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p:spPr>
      </p:pic>
    </p:spTree>
    <p:extLst>
      <p:ext uri="{BB962C8B-B14F-4D97-AF65-F5344CB8AC3E}">
        <p14:creationId xmlns:p14="http://schemas.microsoft.com/office/powerpoint/2010/main" val="1402566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FB37B2-8A95-2E37-CE83-663054D18491}"/>
              </a:ext>
            </a:extLst>
          </p:cNvPr>
          <p:cNvSpPr txBox="1">
            <a:spLocks/>
          </p:cNvSpPr>
          <p:nvPr/>
        </p:nvSpPr>
        <p:spPr>
          <a:xfrm>
            <a:off x="698696" y="430877"/>
            <a:ext cx="5230779" cy="916352"/>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lnSpc>
                <a:spcPct val="90000"/>
              </a:lnSpc>
            </a:pPr>
            <a:r>
              <a:rPr lang="en-US" sz="4800" b="1">
                <a:latin typeface="Cambria"/>
                <a:ea typeface="Cambria"/>
                <a:cs typeface="+mj-cs"/>
              </a:rPr>
              <a:t>SYSTEM DIAGRAM</a:t>
            </a:r>
          </a:p>
        </p:txBody>
      </p:sp>
      <p:pic>
        <p:nvPicPr>
          <p:cNvPr id="3" name="Picture 2" descr="Logo&#10;&#10;Description automatically generated">
            <a:extLst>
              <a:ext uri="{FF2B5EF4-FFF2-40B4-BE49-F238E27FC236}">
                <a16:creationId xmlns:a16="http://schemas.microsoft.com/office/drawing/2014/main" id="{6C603525-8BF0-D4E5-C3F5-F55C5EB0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092" y="53425"/>
            <a:ext cx="2041771" cy="1875693"/>
          </a:xfrm>
          <a:prstGeom prst="rect">
            <a:avLst/>
          </a:prstGeom>
        </p:spPr>
      </p:pic>
      <p:pic>
        <p:nvPicPr>
          <p:cNvPr id="4" name="Picture 4" descr="Diagram&#10;&#10;Description automatically generated">
            <a:extLst>
              <a:ext uri="{FF2B5EF4-FFF2-40B4-BE49-F238E27FC236}">
                <a16:creationId xmlns:a16="http://schemas.microsoft.com/office/drawing/2014/main" id="{F22A47AD-362E-511F-D585-277C0425FCFC}"/>
              </a:ext>
            </a:extLst>
          </p:cNvPr>
          <p:cNvPicPr>
            <a:picLocks noChangeAspect="1"/>
          </p:cNvPicPr>
          <p:nvPr/>
        </p:nvPicPr>
        <p:blipFill>
          <a:blip r:embed="rId3"/>
          <a:stretch>
            <a:fillRect/>
          </a:stretch>
        </p:blipFill>
        <p:spPr>
          <a:xfrm>
            <a:off x="954396" y="1351170"/>
            <a:ext cx="9250793" cy="5252993"/>
          </a:xfrm>
          <a:prstGeom prst="rect">
            <a:avLst/>
          </a:prstGeom>
        </p:spPr>
      </p:pic>
    </p:spTree>
    <p:extLst>
      <p:ext uri="{BB962C8B-B14F-4D97-AF65-F5344CB8AC3E}">
        <p14:creationId xmlns:p14="http://schemas.microsoft.com/office/powerpoint/2010/main" val="1392484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EFA75-DE19-67A9-0803-B748DAB7A4FC}"/>
              </a:ext>
            </a:extLst>
          </p:cNvPr>
          <p:cNvSpPr>
            <a:spLocks noGrp="1"/>
          </p:cNvSpPr>
          <p:nvPr>
            <p:ph idx="1"/>
          </p:nvPr>
        </p:nvSpPr>
        <p:spPr/>
        <p:txBody>
          <a:bodyPr vert="horz" lIns="91440" tIns="45720" rIns="91440" bIns="45720" rtlCol="0" anchor="t">
            <a:normAutofit/>
          </a:bodyPr>
          <a:lstStyle/>
          <a:p>
            <a:pPr marL="0" indent="0">
              <a:buNone/>
            </a:pPr>
            <a:endParaRPr lang="en-US">
              <a:ea typeface="+mn-lt"/>
              <a:cs typeface="+mn-lt"/>
            </a:endParaRPr>
          </a:p>
          <a:p>
            <a:r>
              <a:rPr lang="en-US">
                <a:ea typeface="+mn-lt"/>
                <a:cs typeface="+mn-lt"/>
              </a:rPr>
              <a:t>Identify Hair Disease using IOT HAT. </a:t>
            </a:r>
          </a:p>
          <a:p>
            <a:endParaRPr lang="en-US">
              <a:ea typeface="+mn-lt"/>
              <a:cs typeface="+mn-lt"/>
            </a:endParaRPr>
          </a:p>
          <a:p>
            <a:r>
              <a:rPr lang="en-US">
                <a:ea typeface="+mn-lt"/>
                <a:cs typeface="+mn-lt"/>
              </a:rPr>
              <a:t>Shows the Real time Hair condition</a:t>
            </a:r>
          </a:p>
          <a:p>
            <a:endParaRPr lang="en-US">
              <a:ea typeface="+mn-lt"/>
              <a:cs typeface="+mn-lt"/>
            </a:endParaRPr>
          </a:p>
          <a:p>
            <a:endParaRPr lang="en-US">
              <a:ea typeface="+mn-lt"/>
              <a:cs typeface="+mn-lt"/>
            </a:endParaRPr>
          </a:p>
          <a:p>
            <a:pPr marL="0" indent="0">
              <a:buNone/>
            </a:pPr>
            <a:br>
              <a:rPr lang="en-US">
                <a:ea typeface="+mn-lt"/>
                <a:cs typeface="+mn-lt"/>
              </a:rPr>
            </a:br>
            <a:endParaRPr lang="en-US">
              <a:ea typeface="Cambria"/>
            </a:endParaRPr>
          </a:p>
          <a:p>
            <a:endParaRPr lang="en-US">
              <a:ea typeface="+mn-lt"/>
              <a:cs typeface="+mn-lt"/>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a:p>
            <a:endParaRPr lang="en-US">
              <a:ea typeface="Cambria"/>
            </a:endParaRPr>
          </a:p>
        </p:txBody>
      </p:sp>
      <p:sp>
        <p:nvSpPr>
          <p:cNvPr id="9" name="Title 4">
            <a:extLst>
              <a:ext uri="{FF2B5EF4-FFF2-40B4-BE49-F238E27FC236}">
                <a16:creationId xmlns:a16="http://schemas.microsoft.com/office/drawing/2014/main" id="{5564277C-AA13-FD82-5A21-F1663E8A21E5}"/>
              </a:ext>
            </a:extLst>
          </p:cNvPr>
          <p:cNvSpPr txBox="1">
            <a:spLocks/>
          </p:cNvSpPr>
          <p:nvPr/>
        </p:nvSpPr>
        <p:spPr>
          <a:xfrm>
            <a:off x="685800" y="228600"/>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400" b="1">
                <a:solidFill>
                  <a:schemeClr val="tx2">
                    <a:lumMod val="50000"/>
                  </a:schemeClr>
                </a:solidFill>
                <a:ea typeface="+mn-lt"/>
                <a:cs typeface="+mn-lt"/>
              </a:rPr>
              <a:t>BACKGROUND</a:t>
            </a:r>
            <a:br>
              <a:rPr lang="en-US" sz="4400"/>
            </a:br>
            <a:endParaRPr lang="en-US" sz="4400">
              <a:solidFill>
                <a:schemeClr val="tx2">
                  <a:lumMod val="50000"/>
                </a:schemeClr>
              </a:solidFill>
              <a:ea typeface="Cambria"/>
            </a:endParaRPr>
          </a:p>
        </p:txBody>
      </p:sp>
      <p:sp>
        <p:nvSpPr>
          <p:cNvPr id="15" name="Rectangle 14">
            <a:extLst>
              <a:ext uri="{FF2B5EF4-FFF2-40B4-BE49-F238E27FC236}">
                <a16:creationId xmlns:a16="http://schemas.microsoft.com/office/drawing/2014/main" id="{A29E0EFA-895A-FA53-3FA8-7D74D0DFB5F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IT20129026</a:t>
            </a:r>
            <a:r>
              <a:rPr lang="en-US">
                <a:solidFill>
                  <a:schemeClr val="tx1"/>
                </a:solidFill>
              </a:rPr>
              <a:t> </a:t>
            </a:r>
            <a:r>
              <a:rPr lang="en-US" sz="1800">
                <a:solidFill>
                  <a:schemeClr val="tx1"/>
                </a:solidFill>
              </a:rPr>
              <a:t> |</a:t>
            </a:r>
            <a:r>
              <a:rPr lang="en-US">
                <a:solidFill>
                  <a:schemeClr val="tx1"/>
                </a:solidFill>
              </a:rPr>
              <a:t>   Alahakoon D.Y.R</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pic>
        <p:nvPicPr>
          <p:cNvPr id="4" name="Picture 3" descr="Logo&#10;&#10;Description automatically generated">
            <a:extLst>
              <a:ext uri="{FF2B5EF4-FFF2-40B4-BE49-F238E27FC236}">
                <a16:creationId xmlns:a16="http://schemas.microsoft.com/office/drawing/2014/main" id="{FE059329-2F3A-CC41-B993-7A4D506D0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1" y="-152397"/>
            <a:ext cx="2286000" cy="2286000"/>
          </a:xfrm>
          <a:prstGeom prst="rect">
            <a:avLst/>
          </a:prstGeom>
        </p:spPr>
      </p:pic>
      <p:pic>
        <p:nvPicPr>
          <p:cNvPr id="2" name="Picture 1" descr="A cartoon of a robot next to a phone&#10;&#10;Description automatically generated">
            <a:extLst>
              <a:ext uri="{FF2B5EF4-FFF2-40B4-BE49-F238E27FC236}">
                <a16:creationId xmlns:a16="http://schemas.microsoft.com/office/drawing/2014/main" id="{1C7305D7-0B75-D5D7-7156-DEC1E9017EBE}"/>
              </a:ext>
            </a:extLst>
          </p:cNvPr>
          <p:cNvPicPr>
            <a:picLocks noChangeAspect="1"/>
          </p:cNvPicPr>
          <p:nvPr/>
        </p:nvPicPr>
        <p:blipFill>
          <a:blip r:embed="rId3"/>
          <a:stretch>
            <a:fillRect/>
          </a:stretch>
        </p:blipFill>
        <p:spPr>
          <a:xfrm>
            <a:off x="6854092" y="2497015"/>
            <a:ext cx="3143738" cy="3143738"/>
          </a:xfrm>
          <a:prstGeom prst="rect">
            <a:avLst/>
          </a:prstGeom>
        </p:spPr>
      </p:pic>
    </p:spTree>
    <p:extLst>
      <p:ext uri="{BB962C8B-B14F-4D97-AF65-F5344CB8AC3E}">
        <p14:creationId xmlns:p14="http://schemas.microsoft.com/office/powerpoint/2010/main" val="4025549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EFA75-DE19-67A9-0803-B748DAB7A4FC}"/>
              </a:ext>
            </a:extLst>
          </p:cNvPr>
          <p:cNvSpPr>
            <a:spLocks noGrp="1"/>
          </p:cNvSpPr>
          <p:nvPr>
            <p:ph idx="1"/>
          </p:nvPr>
        </p:nvSpPr>
        <p:spPr>
          <a:xfrm>
            <a:off x="198699" y="1718609"/>
            <a:ext cx="8414152" cy="4412428"/>
          </a:xfrm>
        </p:spPr>
        <p:txBody>
          <a:bodyPr vert="horz" lIns="91440" tIns="45720" rIns="91440" bIns="45720" rtlCol="0" anchor="t">
            <a:normAutofit/>
          </a:bodyPr>
          <a:lstStyle/>
          <a:p>
            <a:pPr marL="0" indent="0">
              <a:buNone/>
            </a:pPr>
            <a:r>
              <a:rPr lang="en-US" sz="2800">
                <a:ea typeface="+mn-lt"/>
                <a:cs typeface="+mn-lt"/>
              </a:rPr>
              <a:t>           How machine-learning-based IOT device </a:t>
            </a:r>
            <a:endParaRPr lang="en-US">
              <a:ea typeface="+mn-lt"/>
              <a:cs typeface="+mn-lt"/>
            </a:endParaRPr>
          </a:p>
          <a:p>
            <a:pPr marL="0" indent="0">
              <a:buNone/>
            </a:pPr>
            <a:r>
              <a:rPr lang="en-US" sz="2800">
                <a:ea typeface="+mn-lt"/>
                <a:cs typeface="+mn-lt"/>
              </a:rPr>
              <a:t>           Detect Hair Disease </a:t>
            </a:r>
            <a:endParaRPr lang="en-US">
              <a:ea typeface="+mn-lt"/>
              <a:cs typeface="+mn-lt"/>
            </a:endParaRPr>
          </a:p>
          <a:p>
            <a:pPr marL="0" indent="0">
              <a:buNone/>
            </a:pPr>
            <a:endParaRPr lang="en-US" sz="2800">
              <a:ea typeface="Cambria"/>
            </a:endParaRPr>
          </a:p>
          <a:p>
            <a:pPr marL="0" indent="0">
              <a:buNone/>
            </a:pPr>
            <a:r>
              <a:rPr lang="en-US" sz="2800">
                <a:ea typeface="Cambria"/>
                <a:cs typeface="Calibri"/>
              </a:rPr>
              <a:t>           </a:t>
            </a:r>
          </a:p>
          <a:p>
            <a:pPr marL="0" indent="0">
              <a:buNone/>
            </a:pPr>
            <a:r>
              <a:rPr lang="en-US" sz="2800">
                <a:ea typeface="Cambria"/>
                <a:cs typeface="Calibri"/>
              </a:rPr>
              <a:t>           Get High Accuracy </a:t>
            </a:r>
            <a:endParaRPr lang="en-US"/>
          </a:p>
          <a:p>
            <a:pPr marL="457200" indent="-457200">
              <a:buFont typeface="Arial"/>
              <a:buChar char="•"/>
            </a:pPr>
            <a:endParaRPr lang="en-US" sz="2800">
              <a:solidFill>
                <a:srgbClr val="000000"/>
              </a:solidFill>
              <a:latin typeface="Cambria"/>
              <a:ea typeface="+mn-lt"/>
              <a:cs typeface="Calibri"/>
            </a:endParaRPr>
          </a:p>
          <a:p>
            <a:pPr marL="457200" indent="-457200">
              <a:buFont typeface="Arial"/>
              <a:buChar char="•"/>
            </a:pPr>
            <a:endParaRPr lang="en-US" sz="2800">
              <a:solidFill>
                <a:srgbClr val="000000"/>
              </a:solidFill>
              <a:latin typeface="Cambria"/>
              <a:ea typeface="+mn-lt"/>
              <a:cs typeface="Calibri"/>
            </a:endParaRPr>
          </a:p>
          <a:p>
            <a:pPr marL="0" indent="0">
              <a:buNone/>
            </a:pPr>
            <a:endParaRPr lang="en-US">
              <a:ea typeface="Cambria"/>
              <a:cs typeface="Calibri"/>
            </a:endParaRPr>
          </a:p>
          <a:p>
            <a:pPr marL="0" indent="0">
              <a:buNone/>
            </a:pPr>
            <a:endParaRPr lang="en-US">
              <a:ea typeface="Cambria"/>
              <a:cs typeface="Calibri"/>
            </a:endParaRPr>
          </a:p>
          <a:p>
            <a:pPr marL="0" indent="0">
              <a:buNone/>
            </a:pPr>
            <a:endParaRPr lang="en-US">
              <a:ea typeface="Cambria"/>
            </a:endParaRPr>
          </a:p>
          <a:p>
            <a:pPr marL="0" indent="0">
              <a:buNone/>
            </a:pPr>
            <a:endParaRPr lang="en-US" sz="2400">
              <a:ea typeface="Cambria"/>
            </a:endParaRPr>
          </a:p>
          <a:p>
            <a:pPr marL="0" indent="0">
              <a:buNone/>
            </a:pPr>
            <a:endParaRPr lang="en-US" sz="2000">
              <a:ea typeface="Cambria"/>
            </a:endParaRPr>
          </a:p>
          <a:p>
            <a:endParaRPr lang="en-US">
              <a:ea typeface="Cambria"/>
            </a:endParaRPr>
          </a:p>
        </p:txBody>
      </p:sp>
      <p:sp>
        <p:nvSpPr>
          <p:cNvPr id="9" name="Title 4">
            <a:extLst>
              <a:ext uri="{FF2B5EF4-FFF2-40B4-BE49-F238E27FC236}">
                <a16:creationId xmlns:a16="http://schemas.microsoft.com/office/drawing/2014/main" id="{5564277C-AA13-FD82-5A21-F1663E8A21E5}"/>
              </a:ext>
            </a:extLst>
          </p:cNvPr>
          <p:cNvSpPr txBox="1">
            <a:spLocks/>
          </p:cNvSpPr>
          <p:nvPr/>
        </p:nvSpPr>
        <p:spPr>
          <a:xfrm>
            <a:off x="685800" y="498676"/>
            <a:ext cx="11506200" cy="122030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RESEARCH QUESTION</a:t>
            </a:r>
            <a:br>
              <a:rPr lang="en-US" sz="4400" b="1"/>
            </a:br>
            <a:endParaRPr lang="en-US" sz="4400" b="1">
              <a:solidFill>
                <a:schemeClr val="tx2">
                  <a:lumMod val="50000"/>
                </a:schemeClr>
              </a:solidFill>
            </a:endParaRPr>
          </a:p>
        </p:txBody>
      </p:sp>
      <p:sp>
        <p:nvSpPr>
          <p:cNvPr id="4" name="Rectangle 3">
            <a:extLst>
              <a:ext uri="{FF2B5EF4-FFF2-40B4-BE49-F238E27FC236}">
                <a16:creationId xmlns:a16="http://schemas.microsoft.com/office/drawing/2014/main" id="{AE4A47C4-32D7-18F7-B521-B0CF5B4E70C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IT20129026</a:t>
            </a:r>
            <a:r>
              <a:rPr lang="en-US">
                <a:solidFill>
                  <a:schemeClr val="tx1"/>
                </a:solidFill>
              </a:rPr>
              <a:t>  </a:t>
            </a:r>
            <a:r>
              <a:rPr lang="en-US" sz="1800">
                <a:solidFill>
                  <a:schemeClr val="tx1"/>
                </a:solidFill>
              </a:rPr>
              <a:t> |</a:t>
            </a:r>
            <a:r>
              <a:rPr lang="en-US">
                <a:solidFill>
                  <a:schemeClr val="tx1"/>
                </a:solidFill>
              </a:rPr>
              <a:t>   Alahakoon D.Y.R</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pic>
        <p:nvPicPr>
          <p:cNvPr id="2" name="Picture 5" descr="Diagram, icon&#10;&#10;Description automatically generated">
            <a:extLst>
              <a:ext uri="{FF2B5EF4-FFF2-40B4-BE49-F238E27FC236}">
                <a16:creationId xmlns:a16="http://schemas.microsoft.com/office/drawing/2014/main" id="{00B6AE4F-9A6C-FCB3-3717-A4524071EE3C}"/>
              </a:ext>
            </a:extLst>
          </p:cNvPr>
          <p:cNvPicPr>
            <a:picLocks noChangeAspect="1"/>
          </p:cNvPicPr>
          <p:nvPr/>
        </p:nvPicPr>
        <p:blipFill>
          <a:blip r:embed="rId2"/>
          <a:stretch>
            <a:fillRect/>
          </a:stretch>
        </p:blipFill>
        <p:spPr>
          <a:xfrm>
            <a:off x="7859211" y="-2436"/>
            <a:ext cx="4334718" cy="3949910"/>
          </a:xfrm>
          <a:prstGeom prst="rect">
            <a:avLst/>
          </a:prstGeom>
        </p:spPr>
      </p:pic>
      <p:pic>
        <p:nvPicPr>
          <p:cNvPr id="6" name="Picture 6" descr="Icon&#10;&#10;Description automatically generated">
            <a:extLst>
              <a:ext uri="{FF2B5EF4-FFF2-40B4-BE49-F238E27FC236}">
                <a16:creationId xmlns:a16="http://schemas.microsoft.com/office/drawing/2014/main" id="{7E83EBA2-8BAD-B788-0AF0-A84B88104AAF}"/>
              </a:ext>
            </a:extLst>
          </p:cNvPr>
          <p:cNvPicPr>
            <a:picLocks noChangeAspect="1"/>
          </p:cNvPicPr>
          <p:nvPr/>
        </p:nvPicPr>
        <p:blipFill>
          <a:blip r:embed="rId3"/>
          <a:stretch>
            <a:fillRect/>
          </a:stretch>
        </p:blipFill>
        <p:spPr>
          <a:xfrm>
            <a:off x="506271" y="1791965"/>
            <a:ext cx="357129" cy="554019"/>
          </a:xfrm>
          <a:prstGeom prst="rect">
            <a:avLst/>
          </a:prstGeom>
        </p:spPr>
      </p:pic>
      <p:pic>
        <p:nvPicPr>
          <p:cNvPr id="7" name="Picture 6" descr="Icon&#10;&#10;Description automatically generated">
            <a:extLst>
              <a:ext uri="{FF2B5EF4-FFF2-40B4-BE49-F238E27FC236}">
                <a16:creationId xmlns:a16="http://schemas.microsoft.com/office/drawing/2014/main" id="{F3F1B7CB-B486-2996-7438-856E53B395F3}"/>
              </a:ext>
            </a:extLst>
          </p:cNvPr>
          <p:cNvPicPr>
            <a:picLocks noChangeAspect="1"/>
          </p:cNvPicPr>
          <p:nvPr/>
        </p:nvPicPr>
        <p:blipFill>
          <a:blip r:embed="rId3"/>
          <a:stretch>
            <a:fillRect/>
          </a:stretch>
        </p:blipFill>
        <p:spPr>
          <a:xfrm>
            <a:off x="506270" y="3711433"/>
            <a:ext cx="357129" cy="554019"/>
          </a:xfrm>
          <a:prstGeom prst="rect">
            <a:avLst/>
          </a:prstGeom>
        </p:spPr>
      </p:pic>
    </p:spTree>
    <p:extLst>
      <p:ext uri="{BB962C8B-B14F-4D97-AF65-F5344CB8AC3E}">
        <p14:creationId xmlns:p14="http://schemas.microsoft.com/office/powerpoint/2010/main" val="245721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graph showing the growth of hair loss&#10;&#10;Description automatically generated">
            <a:extLst>
              <a:ext uri="{FF2B5EF4-FFF2-40B4-BE49-F238E27FC236}">
                <a16:creationId xmlns:a16="http://schemas.microsoft.com/office/drawing/2014/main" id="{AE41343D-8909-79E1-BF85-70CDAB8EC0AA}"/>
              </a:ext>
            </a:extLst>
          </p:cNvPr>
          <p:cNvPicPr>
            <a:picLocks noGrp="1" noChangeAspect="1"/>
          </p:cNvPicPr>
          <p:nvPr>
            <p:ph idx="1"/>
          </p:nvPr>
        </p:nvPicPr>
        <p:blipFill>
          <a:blip r:embed="rId2"/>
          <a:stretch>
            <a:fillRect/>
          </a:stretch>
        </p:blipFill>
        <p:spPr>
          <a:xfrm>
            <a:off x="700447" y="1498246"/>
            <a:ext cx="8307048" cy="4597127"/>
          </a:xfrm>
        </p:spPr>
      </p:pic>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IT20129026</a:t>
            </a:r>
            <a:r>
              <a:rPr lang="en-US">
                <a:solidFill>
                  <a:schemeClr val="tx1"/>
                </a:solidFill>
              </a:rPr>
              <a:t>   </a:t>
            </a:r>
            <a:r>
              <a:rPr lang="en-US" sz="1800">
                <a:solidFill>
                  <a:schemeClr val="tx1"/>
                </a:solidFill>
              </a:rPr>
              <a:t>|</a:t>
            </a:r>
            <a:r>
              <a:rPr lang="en-US">
                <a:solidFill>
                  <a:schemeClr val="tx1"/>
                </a:solidFill>
              </a:rPr>
              <a:t>   Alahakoon D.Y.R</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TMP-23-154</a:t>
            </a:r>
            <a:endParaRPr lang="en-US" sz="1800" b="0">
              <a:solidFill>
                <a:schemeClr val="tx1"/>
              </a:solidFill>
            </a:endParaRPr>
          </a:p>
        </p:txBody>
      </p:sp>
      <p:sp>
        <p:nvSpPr>
          <p:cNvPr id="8" name="Title 4">
            <a:extLst>
              <a:ext uri="{FF2B5EF4-FFF2-40B4-BE49-F238E27FC236}">
                <a16:creationId xmlns:a16="http://schemas.microsoft.com/office/drawing/2014/main" id="{418EADC9-106C-70FB-503E-2328717D0AAD}"/>
              </a:ext>
            </a:extLst>
          </p:cNvPr>
          <p:cNvSpPr txBox="1">
            <a:spLocks/>
          </p:cNvSpPr>
          <p:nvPr/>
        </p:nvSpPr>
        <p:spPr>
          <a:xfrm>
            <a:off x="4206025" y="711557"/>
            <a:ext cx="4937975"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t>PROGRESS</a:t>
            </a:r>
            <a:r>
              <a:rPr lang="en-US" sz="4400"/>
              <a:t>. </a:t>
            </a:r>
            <a:br>
              <a:rPr lang="en-US" sz="4400"/>
            </a:br>
            <a:endParaRPr lang="en-US" sz="4400">
              <a:solidFill>
                <a:schemeClr val="tx2">
                  <a:lumMod val="50000"/>
                </a:schemeClr>
              </a:solidFill>
              <a:ea typeface="Cambria"/>
            </a:endParaRPr>
          </a:p>
        </p:txBody>
      </p:sp>
      <p:pic>
        <p:nvPicPr>
          <p:cNvPr id="5" name="Picture 4" descr="Logo&#10;&#10;Description automatically generated">
            <a:extLst>
              <a:ext uri="{FF2B5EF4-FFF2-40B4-BE49-F238E27FC236}">
                <a16:creationId xmlns:a16="http://schemas.microsoft.com/office/drawing/2014/main" id="{2D5E9E55-CB27-7EDB-FC98-2465220F6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0593" y="-173274"/>
            <a:ext cx="2286000" cy="2286000"/>
          </a:xfrm>
          <a:prstGeom prst="rect">
            <a:avLst/>
          </a:prstGeom>
        </p:spPr>
      </p:pic>
      <p:pic>
        <p:nvPicPr>
          <p:cNvPr id="2" name="Picture 1" descr="A group of men standing next to a graph&#10;&#10;Description automatically generated">
            <a:extLst>
              <a:ext uri="{FF2B5EF4-FFF2-40B4-BE49-F238E27FC236}">
                <a16:creationId xmlns:a16="http://schemas.microsoft.com/office/drawing/2014/main" id="{8C2D38CE-BFEF-9852-B993-0C392859241D}"/>
              </a:ext>
            </a:extLst>
          </p:cNvPr>
          <p:cNvPicPr>
            <a:picLocks noChangeAspect="1"/>
          </p:cNvPicPr>
          <p:nvPr/>
        </p:nvPicPr>
        <p:blipFill>
          <a:blip r:embed="rId4"/>
          <a:stretch>
            <a:fillRect/>
          </a:stretch>
        </p:blipFill>
        <p:spPr>
          <a:xfrm>
            <a:off x="9227744" y="2367900"/>
            <a:ext cx="2743200" cy="2437228"/>
          </a:xfrm>
          <a:prstGeom prst="rect">
            <a:avLst/>
          </a:prstGeom>
        </p:spPr>
      </p:pic>
    </p:spTree>
    <p:extLst>
      <p:ext uri="{BB962C8B-B14F-4D97-AF65-F5344CB8AC3E}">
        <p14:creationId xmlns:p14="http://schemas.microsoft.com/office/powerpoint/2010/main" val="1746346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74073" y="1753074"/>
            <a:ext cx="5985099" cy="4054420"/>
          </a:xfrm>
        </p:spPr>
        <p:txBody>
          <a:bodyPr vert="horz" lIns="91440" tIns="45720" rIns="91440" bIns="45720" rtlCol="0" anchor="t">
            <a:normAutofit/>
          </a:bodyPr>
          <a:lstStyle/>
          <a:p>
            <a:pPr>
              <a:buFont typeface="Wingdings" pitchFamily="34" charset="0"/>
              <a:buChar char="Ø"/>
            </a:pPr>
            <a:r>
              <a:rPr lang="en-US">
                <a:ea typeface="Cambria"/>
              </a:rPr>
              <a:t>Rasbery PI 3 Board</a:t>
            </a:r>
          </a:p>
          <a:p>
            <a:pPr>
              <a:buFont typeface="Wingdings" pitchFamily="34" charset="0"/>
              <a:buChar char="Ø"/>
            </a:pPr>
            <a:r>
              <a:rPr lang="en-US">
                <a:ea typeface="Cambria"/>
              </a:rPr>
              <a:t>5MP wide angle sonny camera</a:t>
            </a:r>
          </a:p>
          <a:p>
            <a:pPr>
              <a:buFont typeface="Wingdings" pitchFamily="34" charset="0"/>
              <a:buChar char="Ø"/>
            </a:pPr>
            <a:r>
              <a:rPr lang="en-US">
                <a:ea typeface="Cambria"/>
              </a:rPr>
              <a:t>LED Flasher </a:t>
            </a:r>
          </a:p>
          <a:p>
            <a:pPr>
              <a:buFont typeface="Wingdings" pitchFamily="34" charset="0"/>
              <a:buChar char="Ø"/>
            </a:pPr>
            <a:r>
              <a:rPr lang="en-US">
                <a:ea typeface="Cambria"/>
              </a:rPr>
              <a:t>Power Bank</a:t>
            </a:r>
          </a:p>
          <a:p>
            <a:pPr>
              <a:buFont typeface="Wingdings" pitchFamily="34" charset="0"/>
              <a:buChar char="Ø"/>
            </a:pPr>
            <a:r>
              <a:rPr lang="en-US">
                <a:ea typeface="Cambria"/>
              </a:rPr>
              <a:t>Jumper wires </a:t>
            </a:r>
          </a:p>
          <a:p>
            <a:pPr>
              <a:buFont typeface="Wingdings" pitchFamily="34" charset="0"/>
              <a:buChar char="Ø"/>
            </a:pPr>
            <a:r>
              <a:rPr lang="en-US">
                <a:ea typeface="Cambria"/>
              </a:rPr>
              <a:t>MCP3008 IC</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IT20129026</a:t>
            </a:r>
            <a:r>
              <a:rPr lang="en-US">
                <a:solidFill>
                  <a:schemeClr val="tx1"/>
                </a:solidFill>
              </a:rPr>
              <a:t>   </a:t>
            </a:r>
            <a:r>
              <a:rPr lang="en-US" sz="1800">
                <a:solidFill>
                  <a:schemeClr val="tx1"/>
                </a:solidFill>
              </a:rPr>
              <a:t>|</a:t>
            </a:r>
            <a:r>
              <a:rPr lang="en-US">
                <a:solidFill>
                  <a:schemeClr val="tx1"/>
                </a:solidFill>
              </a:rPr>
              <a:t>   Alahakoon D.Y.R</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TMP-23-154</a:t>
            </a:r>
            <a:endParaRPr lang="en-US" sz="1800" b="0">
              <a:solidFill>
                <a:schemeClr val="tx1"/>
              </a:solidFill>
            </a:endParaRPr>
          </a:p>
        </p:txBody>
      </p:sp>
      <p:sp>
        <p:nvSpPr>
          <p:cNvPr id="11" name="Title 4">
            <a:extLst>
              <a:ext uri="{FF2B5EF4-FFF2-40B4-BE49-F238E27FC236}">
                <a16:creationId xmlns:a16="http://schemas.microsoft.com/office/drawing/2014/main" id="{AEA63CA5-C304-0F4A-ADA4-83536E989775}"/>
              </a:ext>
            </a:extLst>
          </p:cNvPr>
          <p:cNvSpPr txBox="1">
            <a:spLocks/>
          </p:cNvSpPr>
          <p:nvPr/>
        </p:nvSpPr>
        <p:spPr>
          <a:xfrm>
            <a:off x="2048814" y="561304"/>
            <a:ext cx="8093299"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t>IOT DEVICE COMPONENTS. </a:t>
            </a:r>
            <a:br>
              <a:rPr lang="en-US" sz="4400" b="1"/>
            </a:br>
            <a:endParaRPr lang="en-US" sz="4400"/>
          </a:p>
        </p:txBody>
      </p:sp>
      <p:pic>
        <p:nvPicPr>
          <p:cNvPr id="3" name="Picture 2" descr="Logo&#10;&#10;Description automatically generated">
            <a:extLst>
              <a:ext uri="{FF2B5EF4-FFF2-40B4-BE49-F238E27FC236}">
                <a16:creationId xmlns:a16="http://schemas.microsoft.com/office/drawing/2014/main" id="{0D454A8E-34BA-EF70-23ED-F723EF0C6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593" y="-173274"/>
            <a:ext cx="2286000" cy="2286000"/>
          </a:xfrm>
          <a:prstGeom prst="rect">
            <a:avLst/>
          </a:prstGeom>
        </p:spPr>
      </p:pic>
      <p:pic>
        <p:nvPicPr>
          <p:cNvPr id="2" name="Picture 4" descr="A picture containing electronics, circuit&#10;&#10;Description automatically generated">
            <a:extLst>
              <a:ext uri="{FF2B5EF4-FFF2-40B4-BE49-F238E27FC236}">
                <a16:creationId xmlns:a16="http://schemas.microsoft.com/office/drawing/2014/main" id="{3CEAD8CE-9B55-DEC0-6828-9973E80D7C79}"/>
              </a:ext>
            </a:extLst>
          </p:cNvPr>
          <p:cNvPicPr>
            <a:picLocks noChangeAspect="1"/>
          </p:cNvPicPr>
          <p:nvPr/>
        </p:nvPicPr>
        <p:blipFill>
          <a:blip r:embed="rId3"/>
          <a:stretch>
            <a:fillRect/>
          </a:stretch>
        </p:blipFill>
        <p:spPr>
          <a:xfrm>
            <a:off x="6935273" y="1645313"/>
            <a:ext cx="3719847" cy="2193626"/>
          </a:xfrm>
          <a:prstGeom prst="rect">
            <a:avLst/>
          </a:prstGeom>
        </p:spPr>
      </p:pic>
      <p:pic>
        <p:nvPicPr>
          <p:cNvPr id="5" name="Picture 6" descr="A picture containing electronics, camera&#10;&#10;Description automatically generated">
            <a:extLst>
              <a:ext uri="{FF2B5EF4-FFF2-40B4-BE49-F238E27FC236}">
                <a16:creationId xmlns:a16="http://schemas.microsoft.com/office/drawing/2014/main" id="{0FEAB644-BDB6-2395-9098-AE4A740542E9}"/>
              </a:ext>
            </a:extLst>
          </p:cNvPr>
          <p:cNvPicPr>
            <a:picLocks noChangeAspect="1"/>
          </p:cNvPicPr>
          <p:nvPr/>
        </p:nvPicPr>
        <p:blipFill>
          <a:blip r:embed="rId4"/>
          <a:stretch>
            <a:fillRect/>
          </a:stretch>
        </p:blipFill>
        <p:spPr>
          <a:xfrm>
            <a:off x="9768625" y="3495540"/>
            <a:ext cx="2045595" cy="2045595"/>
          </a:xfrm>
          <a:prstGeom prst="rect">
            <a:avLst/>
          </a:prstGeom>
        </p:spPr>
      </p:pic>
      <p:pic>
        <p:nvPicPr>
          <p:cNvPr id="7" name="Picture 7">
            <a:extLst>
              <a:ext uri="{FF2B5EF4-FFF2-40B4-BE49-F238E27FC236}">
                <a16:creationId xmlns:a16="http://schemas.microsoft.com/office/drawing/2014/main" id="{60D16727-C4B6-F1ED-C743-7713A13B41E4}"/>
              </a:ext>
            </a:extLst>
          </p:cNvPr>
          <p:cNvPicPr>
            <a:picLocks noChangeAspect="1"/>
          </p:cNvPicPr>
          <p:nvPr/>
        </p:nvPicPr>
        <p:blipFill>
          <a:blip r:embed="rId5"/>
          <a:stretch>
            <a:fillRect/>
          </a:stretch>
        </p:blipFill>
        <p:spPr>
          <a:xfrm>
            <a:off x="6935273" y="4021428"/>
            <a:ext cx="2142187" cy="2142187"/>
          </a:xfrm>
          <a:prstGeom prst="rect">
            <a:avLst/>
          </a:prstGeom>
        </p:spPr>
      </p:pic>
      <p:pic>
        <p:nvPicPr>
          <p:cNvPr id="8" name="Picture 8">
            <a:extLst>
              <a:ext uri="{FF2B5EF4-FFF2-40B4-BE49-F238E27FC236}">
                <a16:creationId xmlns:a16="http://schemas.microsoft.com/office/drawing/2014/main" id="{3EE6FE49-27C7-D9A3-D4F8-EE6F7D0EB749}"/>
              </a:ext>
            </a:extLst>
          </p:cNvPr>
          <p:cNvPicPr>
            <a:picLocks noChangeAspect="1"/>
          </p:cNvPicPr>
          <p:nvPr/>
        </p:nvPicPr>
        <p:blipFill>
          <a:blip r:embed="rId6"/>
          <a:stretch>
            <a:fillRect/>
          </a:stretch>
        </p:blipFill>
        <p:spPr>
          <a:xfrm>
            <a:off x="4241443" y="4375597"/>
            <a:ext cx="2002665" cy="2002665"/>
          </a:xfrm>
          <a:prstGeom prst="rect">
            <a:avLst/>
          </a:prstGeom>
        </p:spPr>
      </p:pic>
    </p:spTree>
    <p:extLst>
      <p:ext uri="{BB962C8B-B14F-4D97-AF65-F5344CB8AC3E}">
        <p14:creationId xmlns:p14="http://schemas.microsoft.com/office/powerpoint/2010/main" val="78145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87314" y="1941027"/>
            <a:ext cx="7645901" cy="4061787"/>
          </a:xfrm>
        </p:spPr>
        <p:txBody>
          <a:bodyPr vert="horz" lIns="91440" tIns="45720" rIns="91440" bIns="45720" rtlCol="0" anchor="t">
            <a:normAutofit/>
          </a:bodyPr>
          <a:lstStyle/>
          <a:p>
            <a:pPr>
              <a:buFont typeface="Wingdings" pitchFamily="34" charset="0"/>
              <a:buChar char="Ø"/>
            </a:pPr>
            <a:r>
              <a:rPr lang="en-US" sz="2800">
                <a:ea typeface="Cambria"/>
              </a:rPr>
              <a:t>Collect healthy hair images. </a:t>
            </a:r>
          </a:p>
          <a:p>
            <a:pPr>
              <a:buFont typeface="Wingdings" pitchFamily="34" charset="0"/>
              <a:buChar char="Ø"/>
            </a:pPr>
            <a:r>
              <a:rPr lang="en-US" sz="2800">
                <a:ea typeface="Cambria"/>
              </a:rPr>
              <a:t>Detecting healthy hair to there is any disease. </a:t>
            </a:r>
          </a:p>
          <a:p>
            <a:pPr>
              <a:buFont typeface="Wingdings" pitchFamily="34" charset="0"/>
              <a:buChar char="Ø"/>
            </a:pPr>
            <a:r>
              <a:rPr lang="en-US" sz="2800">
                <a:ea typeface="Cambria"/>
              </a:rPr>
              <a:t>Include lithium-ion battery.</a:t>
            </a:r>
          </a:p>
          <a:p>
            <a:pPr>
              <a:buFont typeface="Wingdings" pitchFamily="34" charset="0"/>
              <a:buChar char="Ø"/>
            </a:pPr>
            <a:r>
              <a:rPr lang="en-US" sz="2800">
                <a:ea typeface="Cambria"/>
              </a:rPr>
              <a:t>Power source using power bank. </a:t>
            </a:r>
          </a:p>
          <a:p>
            <a:pPr>
              <a:buFont typeface="Wingdings" pitchFamily="34" charset="0"/>
              <a:buChar char="Ø"/>
            </a:pPr>
            <a:r>
              <a:rPr lang="en-US" sz="2800">
                <a:ea typeface="Cambria"/>
              </a:rPr>
              <a:t>Identify hat Wear or not. </a:t>
            </a:r>
          </a:p>
          <a:p>
            <a:pPr>
              <a:buFont typeface="Wingdings" pitchFamily="34" charset="0"/>
              <a:buChar char="Ø"/>
            </a:pPr>
            <a:r>
              <a:rPr lang="en-US" sz="2800">
                <a:ea typeface="Cambria"/>
              </a:rPr>
              <a:t>Testing and improving. </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IT20129026</a:t>
            </a:r>
            <a:r>
              <a:rPr lang="en-US">
                <a:solidFill>
                  <a:schemeClr val="tx1"/>
                </a:solidFill>
              </a:rPr>
              <a:t>   </a:t>
            </a:r>
            <a:r>
              <a:rPr lang="en-US" sz="1800">
                <a:solidFill>
                  <a:schemeClr val="tx1"/>
                </a:solidFill>
              </a:rPr>
              <a:t>|</a:t>
            </a:r>
            <a:r>
              <a:rPr lang="en-US">
                <a:solidFill>
                  <a:schemeClr val="tx1"/>
                </a:solidFill>
              </a:rPr>
              <a:t>   Alahakoon D.Y.R</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TMP-23-154</a:t>
            </a:r>
            <a:endParaRPr lang="en-US" sz="1800" b="0">
              <a:solidFill>
                <a:schemeClr val="tx1"/>
              </a:solidFill>
            </a:endParaRPr>
          </a:p>
        </p:txBody>
      </p:sp>
      <p:sp>
        <p:nvSpPr>
          <p:cNvPr id="8" name="Title 4">
            <a:extLst>
              <a:ext uri="{FF2B5EF4-FFF2-40B4-BE49-F238E27FC236}">
                <a16:creationId xmlns:a16="http://schemas.microsoft.com/office/drawing/2014/main" id="{418EADC9-106C-70FB-503E-2328717D0AAD}"/>
              </a:ext>
            </a:extLst>
          </p:cNvPr>
          <p:cNvSpPr txBox="1">
            <a:spLocks/>
          </p:cNvSpPr>
          <p:nvPr/>
        </p:nvSpPr>
        <p:spPr>
          <a:xfrm>
            <a:off x="4206025" y="711557"/>
            <a:ext cx="4937975"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OBJECTIVES</a:t>
            </a:r>
            <a:br>
              <a:rPr lang="en-US" sz="4400"/>
            </a:br>
            <a:endParaRPr lang="en-US" sz="4400">
              <a:solidFill>
                <a:schemeClr val="tx2">
                  <a:lumMod val="50000"/>
                </a:schemeClr>
              </a:solidFill>
              <a:ea typeface="Cambria"/>
            </a:endParaRPr>
          </a:p>
        </p:txBody>
      </p:sp>
      <p:pic>
        <p:nvPicPr>
          <p:cNvPr id="3" name="Picture 4" descr="A picture containing icon&#10;&#10;Description automatically generated">
            <a:extLst>
              <a:ext uri="{FF2B5EF4-FFF2-40B4-BE49-F238E27FC236}">
                <a16:creationId xmlns:a16="http://schemas.microsoft.com/office/drawing/2014/main" id="{B3CC3AC2-C829-34AD-6B82-4CBB43A24121}"/>
              </a:ext>
            </a:extLst>
          </p:cNvPr>
          <p:cNvPicPr>
            <a:picLocks noChangeAspect="1"/>
          </p:cNvPicPr>
          <p:nvPr/>
        </p:nvPicPr>
        <p:blipFill>
          <a:blip r:embed="rId2"/>
          <a:stretch>
            <a:fillRect/>
          </a:stretch>
        </p:blipFill>
        <p:spPr>
          <a:xfrm>
            <a:off x="8024441" y="1861797"/>
            <a:ext cx="3933824" cy="3620860"/>
          </a:xfrm>
          <a:prstGeom prst="rect">
            <a:avLst/>
          </a:prstGeom>
        </p:spPr>
      </p:pic>
      <p:pic>
        <p:nvPicPr>
          <p:cNvPr id="5" name="Picture 4" descr="Logo&#10;&#10;Description automatically generated">
            <a:extLst>
              <a:ext uri="{FF2B5EF4-FFF2-40B4-BE49-F238E27FC236}">
                <a16:creationId xmlns:a16="http://schemas.microsoft.com/office/drawing/2014/main" id="{2D5E9E55-CB27-7EDB-FC98-2465220F6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0593" y="-173274"/>
            <a:ext cx="2286000" cy="2286000"/>
          </a:xfrm>
          <a:prstGeom prst="rect">
            <a:avLst/>
          </a:prstGeom>
        </p:spPr>
      </p:pic>
    </p:spTree>
    <p:extLst>
      <p:ext uri="{BB962C8B-B14F-4D97-AF65-F5344CB8AC3E}">
        <p14:creationId xmlns:p14="http://schemas.microsoft.com/office/powerpoint/2010/main" val="120194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3D739C-4F9F-A771-C91C-CC3024BAC2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IT20129026</a:t>
            </a:r>
            <a:r>
              <a:rPr lang="en-US">
                <a:solidFill>
                  <a:schemeClr val="tx1"/>
                </a:solidFill>
              </a:rPr>
              <a:t>  </a:t>
            </a:r>
            <a:r>
              <a:rPr lang="en-US" sz="1800">
                <a:solidFill>
                  <a:schemeClr val="tx1"/>
                </a:solidFill>
              </a:rPr>
              <a:t> |</a:t>
            </a:r>
            <a:r>
              <a:rPr lang="en-US">
                <a:solidFill>
                  <a:schemeClr val="tx1"/>
                </a:solidFill>
              </a:rPr>
              <a:t>   Alahakoon D.Y.R</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
        <p:nvSpPr>
          <p:cNvPr id="6" name="Title 4">
            <a:extLst>
              <a:ext uri="{FF2B5EF4-FFF2-40B4-BE49-F238E27FC236}">
                <a16:creationId xmlns:a16="http://schemas.microsoft.com/office/drawing/2014/main" id="{FF949A21-2DF8-3C9A-7DFB-410E23AC1F42}"/>
              </a:ext>
            </a:extLst>
          </p:cNvPr>
          <p:cNvSpPr txBox="1">
            <a:spLocks/>
          </p:cNvSpPr>
          <p:nvPr/>
        </p:nvSpPr>
        <p:spPr>
          <a:xfrm>
            <a:off x="551158" y="721185"/>
            <a:ext cx="11506200" cy="63178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ACHIEVEMENTS</a:t>
            </a:r>
            <a:br>
              <a:rPr lang="en-US" sz="4400"/>
            </a:br>
            <a:endParaRPr lang="en-US" sz="4400" i="1">
              <a:solidFill>
                <a:schemeClr val="tx2">
                  <a:lumMod val="50000"/>
                </a:schemeClr>
              </a:solidFill>
              <a:ea typeface="Cambria"/>
            </a:endParaRPr>
          </a:p>
        </p:txBody>
      </p:sp>
      <p:pic>
        <p:nvPicPr>
          <p:cNvPr id="4" name="Picture 3" descr="Logo&#10;&#10;Description automatically generated">
            <a:extLst>
              <a:ext uri="{FF2B5EF4-FFF2-40B4-BE49-F238E27FC236}">
                <a16:creationId xmlns:a16="http://schemas.microsoft.com/office/drawing/2014/main" id="{BB9865B4-E8C2-6881-CD0C-9D2F811E0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839" y="-110644"/>
            <a:ext cx="2286000" cy="2286000"/>
          </a:xfrm>
          <a:prstGeom prst="rect">
            <a:avLst/>
          </a:prstGeom>
        </p:spPr>
      </p:pic>
      <p:sp>
        <p:nvSpPr>
          <p:cNvPr id="2" name="TextBox 1">
            <a:extLst>
              <a:ext uri="{FF2B5EF4-FFF2-40B4-BE49-F238E27FC236}">
                <a16:creationId xmlns:a16="http://schemas.microsoft.com/office/drawing/2014/main" id="{0AF783B3-D505-1139-DA4F-4380BA95D0F2}"/>
              </a:ext>
            </a:extLst>
          </p:cNvPr>
          <p:cNvSpPr txBox="1"/>
          <p:nvPr/>
        </p:nvSpPr>
        <p:spPr>
          <a:xfrm>
            <a:off x="1733789" y="1695284"/>
            <a:ext cx="1002863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Cambria"/>
              </a:rPr>
              <a:t>Training Dataset and get high accuracy </a:t>
            </a:r>
            <a:endParaRPr lang="en-US">
              <a:ea typeface="Cambria"/>
            </a:endParaRPr>
          </a:p>
          <a:p>
            <a:pPr marL="457200" indent="-457200">
              <a:buFont typeface="Arial" panose="020B0604020202020204" pitchFamily="34" charset="0"/>
              <a:buChar char="•"/>
            </a:pPr>
            <a:endParaRPr lang="en-US" sz="3200">
              <a:ea typeface="+mn-lt"/>
              <a:cs typeface="+mn-lt"/>
            </a:endParaRPr>
          </a:p>
          <a:p>
            <a:r>
              <a:rPr lang="en-US" sz="3200">
                <a:ea typeface="+mn-lt"/>
                <a:cs typeface="+mn-lt"/>
              </a:rPr>
              <a:t>Preparing the necessary environment in the machine</a:t>
            </a:r>
          </a:p>
          <a:p>
            <a:pPr marL="457200" indent="-457200">
              <a:buFont typeface="Arial" panose="020B0604020202020204" pitchFamily="34" charset="0"/>
              <a:buChar char="•"/>
            </a:pPr>
            <a:endParaRPr lang="en-US" sz="3200">
              <a:ea typeface="Cambria"/>
            </a:endParaRPr>
          </a:p>
          <a:p>
            <a:endParaRPr lang="en-US" sz="3200">
              <a:ea typeface="Cambria"/>
            </a:endParaRPr>
          </a:p>
          <a:p>
            <a:r>
              <a:rPr lang="en-US" sz="3200">
                <a:ea typeface="Cambria"/>
              </a:rPr>
              <a:t>Buildup IOT Device </a:t>
            </a:r>
            <a:endParaRPr lang="en-US"/>
          </a:p>
        </p:txBody>
      </p:sp>
      <p:pic>
        <p:nvPicPr>
          <p:cNvPr id="3" name="Picture 6" descr="A picture containing text, clipart&#10;&#10;Description automatically generated">
            <a:extLst>
              <a:ext uri="{FF2B5EF4-FFF2-40B4-BE49-F238E27FC236}">
                <a16:creationId xmlns:a16="http://schemas.microsoft.com/office/drawing/2014/main" id="{AE144C5E-9884-D2F4-CF5D-E49ADCAB4BE9}"/>
              </a:ext>
            </a:extLst>
          </p:cNvPr>
          <p:cNvPicPr>
            <a:picLocks noChangeAspect="1"/>
          </p:cNvPicPr>
          <p:nvPr/>
        </p:nvPicPr>
        <p:blipFill>
          <a:blip r:embed="rId3"/>
          <a:stretch>
            <a:fillRect/>
          </a:stretch>
        </p:blipFill>
        <p:spPr>
          <a:xfrm>
            <a:off x="992288" y="1710280"/>
            <a:ext cx="552210" cy="534124"/>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B10F7CD-894C-79AD-0991-DFE82AA05605}"/>
              </a:ext>
            </a:extLst>
          </p:cNvPr>
          <p:cNvPicPr>
            <a:picLocks noChangeAspect="1"/>
          </p:cNvPicPr>
          <p:nvPr/>
        </p:nvPicPr>
        <p:blipFill>
          <a:blip r:embed="rId3"/>
          <a:stretch>
            <a:fillRect/>
          </a:stretch>
        </p:blipFill>
        <p:spPr>
          <a:xfrm>
            <a:off x="992288" y="2655546"/>
            <a:ext cx="552210" cy="534124"/>
          </a:xfrm>
          <a:prstGeom prst="rect">
            <a:avLst/>
          </a:prstGeom>
        </p:spPr>
      </p:pic>
      <p:pic>
        <p:nvPicPr>
          <p:cNvPr id="8" name="Picture 6" descr="A picture containing text, clipart&#10;&#10;Description automatically generated">
            <a:extLst>
              <a:ext uri="{FF2B5EF4-FFF2-40B4-BE49-F238E27FC236}">
                <a16:creationId xmlns:a16="http://schemas.microsoft.com/office/drawing/2014/main" id="{2682D022-DBEF-A790-4089-8933EFA24092}"/>
              </a:ext>
            </a:extLst>
          </p:cNvPr>
          <p:cNvPicPr>
            <a:picLocks noChangeAspect="1"/>
          </p:cNvPicPr>
          <p:nvPr/>
        </p:nvPicPr>
        <p:blipFill>
          <a:blip r:embed="rId3"/>
          <a:stretch>
            <a:fillRect/>
          </a:stretch>
        </p:blipFill>
        <p:spPr>
          <a:xfrm>
            <a:off x="992288" y="4083090"/>
            <a:ext cx="552210" cy="534124"/>
          </a:xfrm>
          <a:prstGeom prst="rect">
            <a:avLst/>
          </a:prstGeom>
        </p:spPr>
      </p:pic>
      <p:pic>
        <p:nvPicPr>
          <p:cNvPr id="9" name="Picture 8" descr="A person and person holding a flag&#10;&#10;Description automatically generated">
            <a:extLst>
              <a:ext uri="{FF2B5EF4-FFF2-40B4-BE49-F238E27FC236}">
                <a16:creationId xmlns:a16="http://schemas.microsoft.com/office/drawing/2014/main" id="{4A74F6F6-88D8-64E4-7FA3-D6B1D1E28B73}"/>
              </a:ext>
            </a:extLst>
          </p:cNvPr>
          <p:cNvPicPr>
            <a:picLocks noChangeAspect="1"/>
          </p:cNvPicPr>
          <p:nvPr/>
        </p:nvPicPr>
        <p:blipFill>
          <a:blip r:embed="rId4"/>
          <a:stretch>
            <a:fillRect/>
          </a:stretch>
        </p:blipFill>
        <p:spPr>
          <a:xfrm>
            <a:off x="6304779" y="3198068"/>
            <a:ext cx="5585580" cy="3104089"/>
          </a:xfrm>
          <a:prstGeom prst="rect">
            <a:avLst/>
          </a:prstGeom>
        </p:spPr>
      </p:pic>
    </p:spTree>
    <p:extLst>
      <p:ext uri="{BB962C8B-B14F-4D97-AF65-F5344CB8AC3E}">
        <p14:creationId xmlns:p14="http://schemas.microsoft.com/office/powerpoint/2010/main" val="12325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4">
            <a:extLst>
              <a:ext uri="{FF2B5EF4-FFF2-40B4-BE49-F238E27FC236}">
                <a16:creationId xmlns:a16="http://schemas.microsoft.com/office/drawing/2014/main" id="{A8812A1A-1F37-8B69-994E-BC3B82F1DCA2}"/>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100" b="1">
                <a:latin typeface="Cambria"/>
                <a:ea typeface="Cambria"/>
                <a:cs typeface="+mj-cs"/>
              </a:rPr>
              <a:t>SYSTEM DIAGRAM</a:t>
            </a:r>
            <a:br>
              <a:rPr lang="en-US" sz="3100" b="1" kern="1200">
                <a:latin typeface="+mj-lt"/>
                <a:ea typeface="+mj-ea"/>
                <a:cs typeface="+mj-cs"/>
              </a:rPr>
            </a:br>
            <a:endParaRPr lang="en-US" sz="3100" b="1"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Rectangle 4">
            <a:extLst>
              <a:ext uri="{FF2B5EF4-FFF2-40B4-BE49-F238E27FC236}">
                <a16:creationId xmlns:a16="http://schemas.microsoft.com/office/drawing/2014/main" id="{EE3D739C-4F9F-A771-C91C-CC3024BAC2B4}"/>
              </a:ext>
            </a:extLst>
          </p:cNvPr>
          <p:cNvSpPr/>
          <p:nvPr/>
        </p:nvSpPr>
        <p:spPr>
          <a:xfrm>
            <a:off x="3781407" y="6471619"/>
            <a:ext cx="4307469" cy="230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576072">
              <a:spcAft>
                <a:spcPts val="600"/>
              </a:spcAft>
            </a:pPr>
            <a:r>
              <a:rPr lang="en-US" sz="1134" b="1" kern="1200">
                <a:solidFill>
                  <a:schemeClr val="tx1"/>
                </a:solidFill>
                <a:latin typeface="+mn-lt"/>
                <a:ea typeface="+mn-ea"/>
                <a:cs typeface="+mn-cs"/>
              </a:rPr>
              <a:t>IT20129026</a:t>
            </a:r>
            <a:r>
              <a:rPr lang="en-US" sz="1134" kern="1200">
                <a:solidFill>
                  <a:schemeClr val="tx1"/>
                </a:solidFill>
                <a:latin typeface="+mn-lt"/>
                <a:ea typeface="+mn-ea"/>
                <a:cs typeface="+mn-cs"/>
              </a:rPr>
              <a:t>   |   Alahakoon D.Y.R</a:t>
            </a:r>
            <a:r>
              <a:rPr lang="en-US" sz="1134" b="1" kern="1200">
                <a:solidFill>
                  <a:schemeClr val="tx1"/>
                </a:solidFill>
                <a:latin typeface="+mn-lt"/>
                <a:ea typeface="+mn-ea"/>
                <a:cs typeface="+mn-cs"/>
              </a:rPr>
              <a:t>   </a:t>
            </a:r>
            <a:r>
              <a:rPr lang="en-US" sz="1134" kern="1200">
                <a:solidFill>
                  <a:schemeClr val="tx1"/>
                </a:solidFill>
                <a:latin typeface="+mn-lt"/>
                <a:ea typeface="+mn-ea"/>
                <a:cs typeface="+mn-cs"/>
              </a:rPr>
              <a:t>|   TMP-23-154</a:t>
            </a:r>
            <a:endParaRPr lang="en-US" sz="1800">
              <a:solidFill>
                <a:schemeClr val="tx1"/>
              </a:solidFill>
            </a:endParaRPr>
          </a:p>
        </p:txBody>
      </p:sp>
      <p:pic>
        <p:nvPicPr>
          <p:cNvPr id="3" name="Picture 2" descr="Logo&#10;&#10;Description automatically generated">
            <a:extLst>
              <a:ext uri="{FF2B5EF4-FFF2-40B4-BE49-F238E27FC236}">
                <a16:creationId xmlns:a16="http://schemas.microsoft.com/office/drawing/2014/main" id="{583A9F87-C839-924F-C19F-43F5C9A5D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9843" y="91027"/>
            <a:ext cx="1444593" cy="1444593"/>
          </a:xfrm>
          <a:prstGeom prst="rect">
            <a:avLst/>
          </a:prstGeom>
        </p:spPr>
      </p:pic>
      <p:pic>
        <p:nvPicPr>
          <p:cNvPr id="8" name="Content Placeholder 7" descr="A diagram of a computer&#10;&#10;Description automatically generated">
            <a:extLst>
              <a:ext uri="{FF2B5EF4-FFF2-40B4-BE49-F238E27FC236}">
                <a16:creationId xmlns:a16="http://schemas.microsoft.com/office/drawing/2014/main" id="{941D99D7-27B0-267B-8FE5-8E439AC0A72A}"/>
              </a:ext>
            </a:extLst>
          </p:cNvPr>
          <p:cNvPicPr>
            <a:picLocks noGrp="1" noChangeAspect="1"/>
          </p:cNvPicPr>
          <p:nvPr>
            <p:ph idx="1"/>
          </p:nvPr>
        </p:nvPicPr>
        <p:blipFill>
          <a:blip r:embed="rId3"/>
          <a:stretch>
            <a:fillRect/>
          </a:stretch>
        </p:blipFill>
        <p:spPr>
          <a:xfrm>
            <a:off x="958761" y="1761454"/>
            <a:ext cx="10268754" cy="4706690"/>
          </a:xfrm>
        </p:spPr>
      </p:pic>
    </p:spTree>
    <p:extLst>
      <p:ext uri="{BB962C8B-B14F-4D97-AF65-F5344CB8AC3E}">
        <p14:creationId xmlns:p14="http://schemas.microsoft.com/office/powerpoint/2010/main" val="2895038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3D739C-4F9F-A771-C91C-CC3024BAC2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IT20129026</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Alahakoon D.Y.R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
        <p:nvSpPr>
          <p:cNvPr id="6" name="Title 4">
            <a:extLst>
              <a:ext uri="{FF2B5EF4-FFF2-40B4-BE49-F238E27FC236}">
                <a16:creationId xmlns:a16="http://schemas.microsoft.com/office/drawing/2014/main" id="{FF949A21-2DF8-3C9A-7DFB-410E23AC1F42}"/>
              </a:ext>
            </a:extLst>
          </p:cNvPr>
          <p:cNvSpPr txBox="1">
            <a:spLocks/>
          </p:cNvSpPr>
          <p:nvPr/>
        </p:nvSpPr>
        <p:spPr>
          <a:xfrm>
            <a:off x="53408" y="380115"/>
            <a:ext cx="9505750" cy="73517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t>DESIGN OF THE MOBILE APPLICATION</a:t>
            </a:r>
            <a:r>
              <a:rPr lang="en-US" sz="4400"/>
              <a:t>  </a:t>
            </a:r>
            <a:br>
              <a:rPr lang="en-US" sz="4400"/>
            </a:br>
            <a:endParaRPr lang="en-US" sz="4400">
              <a:solidFill>
                <a:schemeClr val="tx2">
                  <a:lumMod val="50000"/>
                </a:schemeClr>
              </a:solidFill>
              <a:ea typeface="Cambria"/>
            </a:endParaRPr>
          </a:p>
        </p:txBody>
      </p:sp>
      <p:pic>
        <p:nvPicPr>
          <p:cNvPr id="4" name="Picture 3" descr="Logo&#10;&#10;Description automatically generated">
            <a:extLst>
              <a:ext uri="{FF2B5EF4-FFF2-40B4-BE49-F238E27FC236}">
                <a16:creationId xmlns:a16="http://schemas.microsoft.com/office/drawing/2014/main" id="{BB9865B4-E8C2-6881-CD0C-9D2F811E0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839" y="-110644"/>
            <a:ext cx="2286000" cy="2286000"/>
          </a:xfrm>
          <a:prstGeom prst="rect">
            <a:avLst/>
          </a:prstGeom>
        </p:spPr>
      </p:pic>
      <p:sp>
        <p:nvSpPr>
          <p:cNvPr id="11" name="Content Placeholder 5">
            <a:extLst>
              <a:ext uri="{FF2B5EF4-FFF2-40B4-BE49-F238E27FC236}">
                <a16:creationId xmlns:a16="http://schemas.microsoft.com/office/drawing/2014/main" id="{619DF8F6-3821-D762-5AE2-810390399211}"/>
              </a:ext>
            </a:extLst>
          </p:cNvPr>
          <p:cNvSpPr txBox="1">
            <a:spLocks/>
          </p:cNvSpPr>
          <p:nvPr/>
        </p:nvSpPr>
        <p:spPr>
          <a:xfrm>
            <a:off x="298558" y="2401184"/>
            <a:ext cx="6798749" cy="2655398"/>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34" charset="0"/>
              <a:buChar char="Ø"/>
            </a:pPr>
            <a:r>
              <a:rPr lang="en-US" sz="2800">
                <a:ea typeface="Cambria"/>
              </a:rPr>
              <a:t>Showing Battery percentage.</a:t>
            </a:r>
          </a:p>
          <a:p>
            <a:pPr>
              <a:buFont typeface="Wingdings" pitchFamily="34" charset="0"/>
              <a:buChar char="Ø"/>
            </a:pPr>
            <a:r>
              <a:rPr lang="en-US" sz="2800">
                <a:ea typeface="Cambria"/>
              </a:rPr>
              <a:t>Showing hair condition. </a:t>
            </a:r>
          </a:p>
          <a:p>
            <a:pPr>
              <a:buFont typeface="Wingdings" pitchFamily="34" charset="0"/>
              <a:buChar char="Ø"/>
            </a:pPr>
            <a:r>
              <a:rPr lang="en-US" sz="2800">
                <a:ea typeface="Cambria"/>
              </a:rPr>
              <a:t>Show Last Sync Time.</a:t>
            </a:r>
          </a:p>
          <a:p>
            <a:pPr>
              <a:buFont typeface="Wingdings" pitchFamily="34" charset="0"/>
              <a:buChar char="Ø"/>
            </a:pPr>
            <a:r>
              <a:rPr lang="en-US" sz="2800">
                <a:ea typeface="Cambria"/>
              </a:rPr>
              <a:t>Showing Hat ware or not </a:t>
            </a:r>
          </a:p>
        </p:txBody>
      </p:sp>
      <p:pic>
        <p:nvPicPr>
          <p:cNvPr id="7" name="Content Placeholder 6" descr="A screenshot of a phone&#10;&#10;Description automatically generated">
            <a:extLst>
              <a:ext uri="{FF2B5EF4-FFF2-40B4-BE49-F238E27FC236}">
                <a16:creationId xmlns:a16="http://schemas.microsoft.com/office/drawing/2014/main" id="{EBA07CDC-4A2B-953C-3329-3AD7CFC7CA52}"/>
              </a:ext>
            </a:extLst>
          </p:cNvPr>
          <p:cNvPicPr>
            <a:picLocks noGrp="1" noChangeAspect="1"/>
          </p:cNvPicPr>
          <p:nvPr>
            <p:ph idx="1"/>
          </p:nvPr>
        </p:nvPicPr>
        <p:blipFill>
          <a:blip r:embed="rId3"/>
          <a:stretch>
            <a:fillRect/>
          </a:stretch>
        </p:blipFill>
        <p:spPr>
          <a:xfrm>
            <a:off x="7678178" y="779071"/>
            <a:ext cx="2549434" cy="5641219"/>
          </a:xfrm>
        </p:spPr>
      </p:pic>
    </p:spTree>
    <p:extLst>
      <p:ext uri="{BB962C8B-B14F-4D97-AF65-F5344CB8AC3E}">
        <p14:creationId xmlns:p14="http://schemas.microsoft.com/office/powerpoint/2010/main" val="287462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3D739C-4F9F-A771-C91C-CC3024BAC2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IT20129026</a:t>
            </a:r>
            <a:r>
              <a:rPr lang="en-US">
                <a:solidFill>
                  <a:schemeClr val="tx1"/>
                </a:solidFill>
              </a:rPr>
              <a:t>  </a:t>
            </a:r>
            <a:r>
              <a:rPr lang="en-US" sz="1800">
                <a:solidFill>
                  <a:schemeClr val="tx1"/>
                </a:solidFill>
              </a:rPr>
              <a:t> |</a:t>
            </a:r>
            <a:r>
              <a:rPr lang="en-US">
                <a:solidFill>
                  <a:schemeClr val="tx1"/>
                </a:solidFill>
              </a:rPr>
              <a:t>   Alahakoon D.Y.R</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
        <p:nvSpPr>
          <p:cNvPr id="6" name="Title 4">
            <a:extLst>
              <a:ext uri="{FF2B5EF4-FFF2-40B4-BE49-F238E27FC236}">
                <a16:creationId xmlns:a16="http://schemas.microsoft.com/office/drawing/2014/main" id="{2E4E5751-A0F4-A15A-8006-CB8ED00FCF1C}"/>
              </a:ext>
            </a:extLst>
          </p:cNvPr>
          <p:cNvSpPr txBox="1">
            <a:spLocks/>
          </p:cNvSpPr>
          <p:nvPr/>
        </p:nvSpPr>
        <p:spPr>
          <a:xfrm>
            <a:off x="310019" y="332984"/>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chemeClr val="tx2">
                    <a:lumMod val="50000"/>
                  </a:schemeClr>
                </a:solidFill>
              </a:rPr>
              <a:t>TOOLS AND TECHNOLOGIES</a:t>
            </a:r>
            <a:br>
              <a:rPr lang="en-US" sz="4400"/>
            </a:br>
            <a:endParaRPr lang="en-US" sz="4400">
              <a:solidFill>
                <a:schemeClr val="tx2">
                  <a:lumMod val="50000"/>
                </a:schemeClr>
              </a:solidFill>
              <a:ea typeface="Cambria"/>
            </a:endParaRPr>
          </a:p>
        </p:txBody>
      </p:sp>
      <p:sp>
        <p:nvSpPr>
          <p:cNvPr id="2" name="Rectangle 1">
            <a:extLst>
              <a:ext uri="{FF2B5EF4-FFF2-40B4-BE49-F238E27FC236}">
                <a16:creationId xmlns:a16="http://schemas.microsoft.com/office/drawing/2014/main" id="{9ECA09EB-842E-5EB3-A432-B9FE2FF2076E}"/>
              </a:ext>
            </a:extLst>
          </p:cNvPr>
          <p:cNvSpPr/>
          <p:nvPr/>
        </p:nvSpPr>
        <p:spPr>
          <a:xfrm>
            <a:off x="709839" y="1607910"/>
            <a:ext cx="6195785" cy="417288"/>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7" name="Rectangle 6">
            <a:extLst>
              <a:ext uri="{FF2B5EF4-FFF2-40B4-BE49-F238E27FC236}">
                <a16:creationId xmlns:a16="http://schemas.microsoft.com/office/drawing/2014/main" id="{C67D05AE-372C-E96D-A04A-0BF21EB7EE3A}"/>
              </a:ext>
            </a:extLst>
          </p:cNvPr>
          <p:cNvSpPr/>
          <p:nvPr/>
        </p:nvSpPr>
        <p:spPr>
          <a:xfrm>
            <a:off x="1485446" y="1378856"/>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Mobile Application</a:t>
            </a:r>
            <a:endParaRPr lang="en-US" sz="1600" b="1">
              <a:solidFill>
                <a:schemeClr val="bg1"/>
              </a:solidFill>
            </a:endParaRPr>
          </a:p>
        </p:txBody>
      </p:sp>
      <p:sp>
        <p:nvSpPr>
          <p:cNvPr id="8" name="TextBox 7">
            <a:extLst>
              <a:ext uri="{FF2B5EF4-FFF2-40B4-BE49-F238E27FC236}">
                <a16:creationId xmlns:a16="http://schemas.microsoft.com/office/drawing/2014/main" id="{309B9507-BA52-9976-7B6E-F3576BA45C7E}"/>
              </a:ext>
            </a:extLst>
          </p:cNvPr>
          <p:cNvSpPr txBox="1"/>
          <p:nvPr/>
        </p:nvSpPr>
        <p:spPr>
          <a:xfrm>
            <a:off x="814160" y="1687286"/>
            <a:ext cx="23358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Android Studio</a:t>
            </a:r>
          </a:p>
        </p:txBody>
      </p:sp>
      <p:sp>
        <p:nvSpPr>
          <p:cNvPr id="9" name="Rectangle 8">
            <a:extLst>
              <a:ext uri="{FF2B5EF4-FFF2-40B4-BE49-F238E27FC236}">
                <a16:creationId xmlns:a16="http://schemas.microsoft.com/office/drawing/2014/main" id="{9B473870-3057-1D4C-FC1B-CC1603C792E4}"/>
              </a:ext>
            </a:extLst>
          </p:cNvPr>
          <p:cNvSpPr/>
          <p:nvPr/>
        </p:nvSpPr>
        <p:spPr>
          <a:xfrm>
            <a:off x="709839" y="2587624"/>
            <a:ext cx="6195785" cy="489859"/>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11" name="TextBox 10">
            <a:extLst>
              <a:ext uri="{FF2B5EF4-FFF2-40B4-BE49-F238E27FC236}">
                <a16:creationId xmlns:a16="http://schemas.microsoft.com/office/drawing/2014/main" id="{5F26618E-7F5D-1D29-8E66-A2CAD521459C}"/>
              </a:ext>
            </a:extLst>
          </p:cNvPr>
          <p:cNvSpPr txBox="1"/>
          <p:nvPr/>
        </p:nvSpPr>
        <p:spPr>
          <a:xfrm>
            <a:off x="814160" y="2703285"/>
            <a:ext cx="17916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600" b="1">
                <a:ea typeface="Cambria"/>
              </a:rPr>
              <a:t>Firebase</a:t>
            </a:r>
          </a:p>
        </p:txBody>
      </p:sp>
      <p:sp>
        <p:nvSpPr>
          <p:cNvPr id="12" name="Rectangle 11">
            <a:extLst>
              <a:ext uri="{FF2B5EF4-FFF2-40B4-BE49-F238E27FC236}">
                <a16:creationId xmlns:a16="http://schemas.microsoft.com/office/drawing/2014/main" id="{65005F72-D4B6-3FD6-3F95-A7FD3EE51471}"/>
              </a:ext>
            </a:extLst>
          </p:cNvPr>
          <p:cNvSpPr/>
          <p:nvPr/>
        </p:nvSpPr>
        <p:spPr>
          <a:xfrm>
            <a:off x="709839" y="3507927"/>
            <a:ext cx="6217249" cy="620822"/>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14" name="TextBox 13">
            <a:extLst>
              <a:ext uri="{FF2B5EF4-FFF2-40B4-BE49-F238E27FC236}">
                <a16:creationId xmlns:a16="http://schemas.microsoft.com/office/drawing/2014/main" id="{B31C05FD-5600-DEB4-9AB7-944B70B1F304}"/>
              </a:ext>
            </a:extLst>
          </p:cNvPr>
          <p:cNvSpPr txBox="1"/>
          <p:nvPr/>
        </p:nvSpPr>
        <p:spPr>
          <a:xfrm>
            <a:off x="814160" y="3646713"/>
            <a:ext cx="25082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Python                              </a:t>
            </a:r>
            <a:endParaRPr lang="en-US">
              <a:ea typeface="Cambria"/>
            </a:endParaRPr>
          </a:p>
          <a:p>
            <a:pPr marL="285750" indent="-285750">
              <a:buFont typeface="Arial"/>
              <a:buChar char="•"/>
            </a:pPr>
            <a:endParaRPr lang="en-US" sz="1600" b="1">
              <a:ea typeface="Cambria"/>
            </a:endParaRPr>
          </a:p>
        </p:txBody>
      </p:sp>
      <p:sp>
        <p:nvSpPr>
          <p:cNvPr id="15" name="Rectangle 14">
            <a:extLst>
              <a:ext uri="{FF2B5EF4-FFF2-40B4-BE49-F238E27FC236}">
                <a16:creationId xmlns:a16="http://schemas.microsoft.com/office/drawing/2014/main" id="{2D877DE6-0BE6-90F5-4ECC-1D40A4C6A42C}"/>
              </a:ext>
            </a:extLst>
          </p:cNvPr>
          <p:cNvSpPr/>
          <p:nvPr/>
        </p:nvSpPr>
        <p:spPr>
          <a:xfrm>
            <a:off x="763501" y="4502972"/>
            <a:ext cx="6195785" cy="83457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17" name="TextBox 16">
            <a:extLst>
              <a:ext uri="{FF2B5EF4-FFF2-40B4-BE49-F238E27FC236}">
                <a16:creationId xmlns:a16="http://schemas.microsoft.com/office/drawing/2014/main" id="{8074D863-D68F-CE09-BA15-EB0657004D14}"/>
              </a:ext>
            </a:extLst>
          </p:cNvPr>
          <p:cNvSpPr txBox="1"/>
          <p:nvPr/>
        </p:nvSpPr>
        <p:spPr>
          <a:xfrm>
            <a:off x="819442" y="4809132"/>
            <a:ext cx="45830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Cambria"/>
              </a:rPr>
              <a:t>Image Processing (IP)</a:t>
            </a:r>
            <a:endParaRPr lang="en-US"/>
          </a:p>
          <a:p>
            <a:endParaRPr lang="en-US" sz="1600" b="1">
              <a:ea typeface="Cambria"/>
            </a:endParaRPr>
          </a:p>
        </p:txBody>
      </p:sp>
      <p:sp>
        <p:nvSpPr>
          <p:cNvPr id="18" name="Rectangle 17">
            <a:extLst>
              <a:ext uri="{FF2B5EF4-FFF2-40B4-BE49-F238E27FC236}">
                <a16:creationId xmlns:a16="http://schemas.microsoft.com/office/drawing/2014/main" id="{C43CFA47-6E5D-198B-02EF-410B1386EAF9}"/>
              </a:ext>
            </a:extLst>
          </p:cNvPr>
          <p:cNvSpPr/>
          <p:nvPr/>
        </p:nvSpPr>
        <p:spPr>
          <a:xfrm>
            <a:off x="1485445" y="2349498"/>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Database</a:t>
            </a:r>
            <a:endParaRPr lang="en-US"/>
          </a:p>
        </p:txBody>
      </p:sp>
      <p:sp>
        <p:nvSpPr>
          <p:cNvPr id="19" name="Rectangle 18">
            <a:extLst>
              <a:ext uri="{FF2B5EF4-FFF2-40B4-BE49-F238E27FC236}">
                <a16:creationId xmlns:a16="http://schemas.microsoft.com/office/drawing/2014/main" id="{EE129A2B-BFE8-1DDC-466B-A44768A8BEE0}"/>
              </a:ext>
            </a:extLst>
          </p:cNvPr>
          <p:cNvSpPr/>
          <p:nvPr/>
        </p:nvSpPr>
        <p:spPr>
          <a:xfrm>
            <a:off x="1440087" y="3347355"/>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Middle Ware Technologies</a:t>
            </a:r>
            <a:endParaRPr lang="en-US"/>
          </a:p>
        </p:txBody>
      </p:sp>
      <p:sp>
        <p:nvSpPr>
          <p:cNvPr id="21" name="Rectangle 20">
            <a:extLst>
              <a:ext uri="{FF2B5EF4-FFF2-40B4-BE49-F238E27FC236}">
                <a16:creationId xmlns:a16="http://schemas.microsoft.com/office/drawing/2014/main" id="{3BB9291E-1800-A37B-5F9C-1E4E701D6D41}"/>
              </a:ext>
            </a:extLst>
          </p:cNvPr>
          <p:cNvSpPr/>
          <p:nvPr/>
        </p:nvSpPr>
        <p:spPr>
          <a:xfrm>
            <a:off x="1539105" y="4319274"/>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Technical Concepts</a:t>
            </a:r>
            <a:endParaRPr lang="en-US"/>
          </a:p>
        </p:txBody>
      </p:sp>
      <p:pic>
        <p:nvPicPr>
          <p:cNvPr id="24" name="Picture 24" descr="Diagram&#10;&#10;Description automatically generated">
            <a:extLst>
              <a:ext uri="{FF2B5EF4-FFF2-40B4-BE49-F238E27FC236}">
                <a16:creationId xmlns:a16="http://schemas.microsoft.com/office/drawing/2014/main" id="{CEAB5BE7-E193-9A2D-F425-7388B155E670}"/>
              </a:ext>
            </a:extLst>
          </p:cNvPr>
          <p:cNvPicPr>
            <a:picLocks noChangeAspect="1"/>
          </p:cNvPicPr>
          <p:nvPr/>
        </p:nvPicPr>
        <p:blipFill>
          <a:blip r:embed="rId3"/>
          <a:stretch>
            <a:fillRect/>
          </a:stretch>
        </p:blipFill>
        <p:spPr>
          <a:xfrm>
            <a:off x="9444028" y="4239179"/>
            <a:ext cx="2377858" cy="1722151"/>
          </a:xfrm>
          <a:prstGeom prst="rect">
            <a:avLst/>
          </a:prstGeom>
        </p:spPr>
      </p:pic>
      <p:pic>
        <p:nvPicPr>
          <p:cNvPr id="26" name="Picture 26" descr="Logo&#10;&#10;Description automatically generated">
            <a:extLst>
              <a:ext uri="{FF2B5EF4-FFF2-40B4-BE49-F238E27FC236}">
                <a16:creationId xmlns:a16="http://schemas.microsoft.com/office/drawing/2014/main" id="{89488606-294C-E74F-19BB-D979212C4CB4}"/>
              </a:ext>
            </a:extLst>
          </p:cNvPr>
          <p:cNvPicPr>
            <a:picLocks noChangeAspect="1"/>
          </p:cNvPicPr>
          <p:nvPr/>
        </p:nvPicPr>
        <p:blipFill>
          <a:blip r:embed="rId4"/>
          <a:stretch>
            <a:fillRect/>
          </a:stretch>
        </p:blipFill>
        <p:spPr>
          <a:xfrm>
            <a:off x="10130678" y="3209592"/>
            <a:ext cx="1690915" cy="607787"/>
          </a:xfrm>
          <a:prstGeom prst="rect">
            <a:avLst/>
          </a:prstGeom>
          <a:ln>
            <a:noFill/>
          </a:ln>
          <a:effectLst>
            <a:softEdge rad="112500"/>
          </a:effectLst>
        </p:spPr>
      </p:pic>
      <p:pic>
        <p:nvPicPr>
          <p:cNvPr id="27" name="Picture 27">
            <a:extLst>
              <a:ext uri="{FF2B5EF4-FFF2-40B4-BE49-F238E27FC236}">
                <a16:creationId xmlns:a16="http://schemas.microsoft.com/office/drawing/2014/main" id="{8CAB037B-63D9-2301-633D-2768F7474F9A}"/>
              </a:ext>
            </a:extLst>
          </p:cNvPr>
          <p:cNvPicPr>
            <a:picLocks noChangeAspect="1"/>
          </p:cNvPicPr>
          <p:nvPr/>
        </p:nvPicPr>
        <p:blipFill>
          <a:blip r:embed="rId5"/>
          <a:stretch>
            <a:fillRect/>
          </a:stretch>
        </p:blipFill>
        <p:spPr>
          <a:xfrm>
            <a:off x="7356188" y="2824378"/>
            <a:ext cx="2525486" cy="982836"/>
          </a:xfrm>
          <a:prstGeom prst="rect">
            <a:avLst/>
          </a:prstGeom>
        </p:spPr>
      </p:pic>
      <p:pic>
        <p:nvPicPr>
          <p:cNvPr id="4" name="Picture 3" descr="Logo&#10;&#10;Description automatically generated">
            <a:extLst>
              <a:ext uri="{FF2B5EF4-FFF2-40B4-BE49-F238E27FC236}">
                <a16:creationId xmlns:a16="http://schemas.microsoft.com/office/drawing/2014/main" id="{0601C586-8175-0A6C-A9BB-0FEE53AF8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41907" y="-89767"/>
            <a:ext cx="2286000" cy="2286000"/>
          </a:xfrm>
          <a:prstGeom prst="rect">
            <a:avLst/>
          </a:prstGeom>
        </p:spPr>
      </p:pic>
      <p:pic>
        <p:nvPicPr>
          <p:cNvPr id="3" name="Picture 9" descr="Logo, company name&#10;&#10;Description automatically generated">
            <a:extLst>
              <a:ext uri="{FF2B5EF4-FFF2-40B4-BE49-F238E27FC236}">
                <a16:creationId xmlns:a16="http://schemas.microsoft.com/office/drawing/2014/main" id="{E8375982-7A17-0A23-82F5-FC68AB2C923B}"/>
              </a:ext>
            </a:extLst>
          </p:cNvPr>
          <p:cNvPicPr>
            <a:picLocks noChangeAspect="1"/>
          </p:cNvPicPr>
          <p:nvPr/>
        </p:nvPicPr>
        <p:blipFill>
          <a:blip r:embed="rId7"/>
          <a:stretch>
            <a:fillRect/>
          </a:stretch>
        </p:blipFill>
        <p:spPr>
          <a:xfrm>
            <a:off x="7459249" y="1587703"/>
            <a:ext cx="1929009" cy="603279"/>
          </a:xfrm>
          <a:prstGeom prst="rect">
            <a:avLst/>
          </a:prstGeom>
        </p:spPr>
      </p:pic>
      <p:sp>
        <p:nvSpPr>
          <p:cNvPr id="10" name="Rectangle 9">
            <a:extLst>
              <a:ext uri="{FF2B5EF4-FFF2-40B4-BE49-F238E27FC236}">
                <a16:creationId xmlns:a16="http://schemas.microsoft.com/office/drawing/2014/main" id="{DE90EF40-4A5D-4BB0-19CA-726F2AA0584B}"/>
              </a:ext>
            </a:extLst>
          </p:cNvPr>
          <p:cNvSpPr/>
          <p:nvPr/>
        </p:nvSpPr>
        <p:spPr>
          <a:xfrm>
            <a:off x="817163" y="5775145"/>
            <a:ext cx="6195785" cy="489859"/>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ea typeface="Cambria"/>
            </a:endParaRPr>
          </a:p>
        </p:txBody>
      </p:sp>
      <p:sp>
        <p:nvSpPr>
          <p:cNvPr id="13" name="TextBox 12">
            <a:extLst>
              <a:ext uri="{FF2B5EF4-FFF2-40B4-BE49-F238E27FC236}">
                <a16:creationId xmlns:a16="http://schemas.microsoft.com/office/drawing/2014/main" id="{9C8577CE-F375-A95D-93A3-3F8ECC05CF17}"/>
              </a:ext>
            </a:extLst>
          </p:cNvPr>
          <p:cNvSpPr txBox="1"/>
          <p:nvPr/>
        </p:nvSpPr>
        <p:spPr>
          <a:xfrm>
            <a:off x="932216" y="5890806"/>
            <a:ext cx="17916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600" b="1">
                <a:ea typeface="Cambria"/>
              </a:rPr>
              <a:t>Kaggle</a:t>
            </a:r>
          </a:p>
        </p:txBody>
      </p:sp>
      <p:sp>
        <p:nvSpPr>
          <p:cNvPr id="16" name="Rectangle 15">
            <a:extLst>
              <a:ext uri="{FF2B5EF4-FFF2-40B4-BE49-F238E27FC236}">
                <a16:creationId xmlns:a16="http://schemas.microsoft.com/office/drawing/2014/main" id="{1B388CD9-EF9D-D96F-8ACA-09E953F05F40}"/>
              </a:ext>
            </a:extLst>
          </p:cNvPr>
          <p:cNvSpPr/>
          <p:nvPr/>
        </p:nvSpPr>
        <p:spPr>
          <a:xfrm>
            <a:off x="1603501" y="5537019"/>
            <a:ext cx="4073071" cy="299357"/>
          </a:xfrm>
          <a:prstGeom prst="rect">
            <a:avLst/>
          </a:prstGeom>
          <a:solidFill>
            <a:schemeClr val="accent5">
              <a:lumMod val="60000"/>
              <a:lumOff val="40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ea typeface="Cambria"/>
              </a:rPr>
              <a:t>Dataset</a:t>
            </a:r>
            <a:endParaRPr lang="en-US"/>
          </a:p>
        </p:txBody>
      </p:sp>
      <p:pic>
        <p:nvPicPr>
          <p:cNvPr id="28" name="Picture 10" descr="Logo, company name&#10;&#10;Description automatically generated">
            <a:extLst>
              <a:ext uri="{FF2B5EF4-FFF2-40B4-BE49-F238E27FC236}">
                <a16:creationId xmlns:a16="http://schemas.microsoft.com/office/drawing/2014/main" id="{3635A5AA-1B25-0B99-EAE0-C0D0C9A34E77}"/>
              </a:ext>
            </a:extLst>
          </p:cNvPr>
          <p:cNvPicPr>
            <a:picLocks noChangeAspect="1"/>
          </p:cNvPicPr>
          <p:nvPr/>
        </p:nvPicPr>
        <p:blipFill>
          <a:blip r:embed="rId8"/>
          <a:stretch>
            <a:fillRect/>
          </a:stretch>
        </p:blipFill>
        <p:spPr>
          <a:xfrm>
            <a:off x="9811555" y="1988597"/>
            <a:ext cx="2067060" cy="712862"/>
          </a:xfrm>
          <a:prstGeom prst="rect">
            <a:avLst/>
          </a:prstGeom>
        </p:spPr>
      </p:pic>
      <p:pic>
        <p:nvPicPr>
          <p:cNvPr id="29" name="Picture 29" descr="Chart, diagram, bubble chart&#10;&#10;Description automatically generated">
            <a:extLst>
              <a:ext uri="{FF2B5EF4-FFF2-40B4-BE49-F238E27FC236}">
                <a16:creationId xmlns:a16="http://schemas.microsoft.com/office/drawing/2014/main" id="{8106808F-A7E4-E1F7-AB34-07175572BC74}"/>
              </a:ext>
            </a:extLst>
          </p:cNvPr>
          <p:cNvPicPr>
            <a:picLocks noChangeAspect="1"/>
          </p:cNvPicPr>
          <p:nvPr/>
        </p:nvPicPr>
        <p:blipFill>
          <a:blip r:embed="rId9"/>
          <a:stretch>
            <a:fillRect/>
          </a:stretch>
        </p:blipFill>
        <p:spPr>
          <a:xfrm>
            <a:off x="7246513" y="4489897"/>
            <a:ext cx="2743200" cy="1344769"/>
          </a:xfrm>
          <a:prstGeom prst="rect">
            <a:avLst/>
          </a:prstGeom>
        </p:spPr>
      </p:pic>
    </p:spTree>
    <p:extLst>
      <p:ext uri="{BB962C8B-B14F-4D97-AF65-F5344CB8AC3E}">
        <p14:creationId xmlns:p14="http://schemas.microsoft.com/office/powerpoint/2010/main" val="3215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2CF281-CFC3-0A5C-D40A-8B30C1F78D1D}"/>
              </a:ext>
            </a:extLst>
          </p:cNvPr>
          <p:cNvSpPr>
            <a:spLocks noGrp="1"/>
          </p:cNvSpPr>
          <p:nvPr>
            <p:ph type="title"/>
          </p:nvPr>
        </p:nvSpPr>
        <p:spPr>
          <a:xfrm>
            <a:off x="304800" y="304800"/>
            <a:ext cx="11684000" cy="792162"/>
          </a:xfrm>
        </p:spPr>
        <p:txBody>
          <a:bodyPr anchor="ctr">
            <a:normAutofit/>
          </a:bodyPr>
          <a:lstStyle/>
          <a:p>
            <a:r>
              <a:rPr lang="en-US" b="1">
                <a:latin typeface="Cambria"/>
                <a:ea typeface="Cambria"/>
              </a:rPr>
              <a:t>WHAT'S TO BE DONE</a:t>
            </a:r>
            <a:endParaRPr lang="en-US">
              <a:latin typeface="Cambria"/>
              <a:ea typeface="Cambria"/>
            </a:endParaRPr>
          </a:p>
        </p:txBody>
      </p:sp>
      <p:sp>
        <p:nvSpPr>
          <p:cNvPr id="3" name="Content Placeholder 2">
            <a:extLst>
              <a:ext uri="{FF2B5EF4-FFF2-40B4-BE49-F238E27FC236}">
                <a16:creationId xmlns:a16="http://schemas.microsoft.com/office/drawing/2014/main" id="{D5182ED4-567C-902B-9B53-BA681DF5806F}"/>
              </a:ext>
            </a:extLst>
          </p:cNvPr>
          <p:cNvSpPr>
            <a:spLocks noGrp="1"/>
          </p:cNvSpPr>
          <p:nvPr>
            <p:ph sz="half" idx="1"/>
          </p:nvPr>
        </p:nvSpPr>
        <p:spPr>
          <a:xfrm>
            <a:off x="665629" y="2608730"/>
            <a:ext cx="6870217" cy="2004640"/>
          </a:xfrm>
        </p:spPr>
        <p:txBody>
          <a:bodyPr vert="horz" lIns="91440" tIns="45720" rIns="91440" bIns="45720" rtlCol="0" anchor="t">
            <a:normAutofit/>
          </a:bodyPr>
          <a:lstStyle/>
          <a:p>
            <a:pPr>
              <a:lnSpc>
                <a:spcPct val="90000"/>
              </a:lnSpc>
            </a:pPr>
            <a:r>
              <a:rPr lang="en-US">
                <a:ea typeface="Cambria"/>
              </a:rPr>
              <a:t>Improve Head identifying </a:t>
            </a:r>
          </a:p>
          <a:p>
            <a:pPr>
              <a:lnSpc>
                <a:spcPct val="90000"/>
              </a:lnSpc>
            </a:pPr>
            <a:r>
              <a:rPr lang="en-US">
                <a:ea typeface="Cambria"/>
              </a:rPr>
              <a:t>Insert healthy hair images </a:t>
            </a:r>
          </a:p>
          <a:p>
            <a:pPr>
              <a:lnSpc>
                <a:spcPct val="90000"/>
              </a:lnSpc>
            </a:pPr>
            <a:r>
              <a:rPr lang="en-US">
                <a:ea typeface="Cambria"/>
              </a:rPr>
              <a:t>Include battery to inside the hat</a:t>
            </a:r>
          </a:p>
          <a:p>
            <a:pPr>
              <a:lnSpc>
                <a:spcPct val="90000"/>
              </a:lnSpc>
            </a:pPr>
            <a:r>
              <a:rPr lang="en-US">
                <a:ea typeface="Cambria"/>
              </a:rPr>
              <a:t>Testing and fixed bugs </a:t>
            </a:r>
          </a:p>
        </p:txBody>
      </p:sp>
      <p:pic>
        <p:nvPicPr>
          <p:cNvPr id="7" name="Picture 7" descr="A picture containing calendar&#10;&#10;Description automatically generated">
            <a:extLst>
              <a:ext uri="{FF2B5EF4-FFF2-40B4-BE49-F238E27FC236}">
                <a16:creationId xmlns:a16="http://schemas.microsoft.com/office/drawing/2014/main" id="{FF9DBA91-6C43-69F8-D6E2-7FFD843C570D}"/>
              </a:ext>
            </a:extLst>
          </p:cNvPr>
          <p:cNvPicPr>
            <a:picLocks noChangeAspect="1"/>
          </p:cNvPicPr>
          <p:nvPr/>
        </p:nvPicPr>
        <p:blipFill>
          <a:blip r:embed="rId2"/>
          <a:stretch>
            <a:fillRect/>
          </a:stretch>
        </p:blipFill>
        <p:spPr>
          <a:xfrm>
            <a:off x="7141847" y="1088986"/>
            <a:ext cx="4103976" cy="5037178"/>
          </a:xfrm>
          <a:prstGeom prst="rect">
            <a:avLst/>
          </a:prstGeom>
          <a:noFill/>
        </p:spPr>
      </p:pic>
      <p:sp>
        <p:nvSpPr>
          <p:cNvPr id="9" name="Rectangle 8">
            <a:extLst>
              <a:ext uri="{FF2B5EF4-FFF2-40B4-BE49-F238E27FC236}">
                <a16:creationId xmlns:a16="http://schemas.microsoft.com/office/drawing/2014/main" id="{43F680CC-5C97-752F-8C75-87B9BE45CAD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IT20129026</a:t>
            </a:r>
            <a:r>
              <a:rPr lang="en-US">
                <a:solidFill>
                  <a:schemeClr val="tx1"/>
                </a:solidFill>
              </a:rPr>
              <a:t>  </a:t>
            </a:r>
            <a:r>
              <a:rPr lang="en-US" sz="1800">
                <a:solidFill>
                  <a:schemeClr val="tx1"/>
                </a:solidFill>
              </a:rPr>
              <a:t> |</a:t>
            </a:r>
            <a:r>
              <a:rPr lang="en-US">
                <a:solidFill>
                  <a:schemeClr val="tx1"/>
                </a:solidFill>
              </a:rPr>
              <a:t>   Alahakoon D.Y.R</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Tree>
    <p:extLst>
      <p:ext uri="{BB962C8B-B14F-4D97-AF65-F5344CB8AC3E}">
        <p14:creationId xmlns:p14="http://schemas.microsoft.com/office/powerpoint/2010/main" val="224634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606A-EA11-B692-F89E-1BABA66D9C40}"/>
              </a:ext>
            </a:extLst>
          </p:cNvPr>
          <p:cNvSpPr>
            <a:spLocks noGrp="1"/>
          </p:cNvSpPr>
          <p:nvPr>
            <p:ph type="title"/>
          </p:nvPr>
        </p:nvSpPr>
        <p:spPr>
          <a:xfrm>
            <a:off x="304800" y="304800"/>
            <a:ext cx="11684000" cy="792162"/>
          </a:xfrm>
        </p:spPr>
        <p:txBody>
          <a:bodyPr anchor="ctr">
            <a:normAutofit/>
          </a:bodyPr>
          <a:lstStyle/>
          <a:p>
            <a:pPr algn="l"/>
            <a:r>
              <a:rPr lang="en-US" b="1">
                <a:solidFill>
                  <a:schemeClr val="tx2">
                    <a:lumMod val="50000"/>
                  </a:schemeClr>
                </a:solidFill>
                <a:latin typeface="Cambria"/>
                <a:ea typeface="Cambria"/>
              </a:rPr>
              <a:t>COMMERCIALIZATION ASPECTS</a:t>
            </a:r>
          </a:p>
        </p:txBody>
      </p:sp>
      <p:pic>
        <p:nvPicPr>
          <p:cNvPr id="4" name="Picture 3" descr="A maze with a circle in center&#10;&#10;Description automatically generated">
            <a:extLst>
              <a:ext uri="{FF2B5EF4-FFF2-40B4-BE49-F238E27FC236}">
                <a16:creationId xmlns:a16="http://schemas.microsoft.com/office/drawing/2014/main" id="{6BEFDC80-CEB1-D690-05E2-9269EA6A4F98}"/>
              </a:ext>
            </a:extLst>
          </p:cNvPr>
          <p:cNvPicPr>
            <a:picLocks noChangeAspect="1"/>
          </p:cNvPicPr>
          <p:nvPr/>
        </p:nvPicPr>
        <p:blipFill rotWithShape="1">
          <a:blip r:embed="rId2"/>
          <a:srcRect l="31591" r="30336"/>
          <a:stretch/>
        </p:blipFill>
        <p:spPr>
          <a:xfrm>
            <a:off x="609600" y="1600201"/>
            <a:ext cx="5384800" cy="4525963"/>
          </a:xfrm>
          <a:prstGeom prst="rect">
            <a:avLst/>
          </a:prstGeom>
          <a:noFill/>
        </p:spPr>
      </p:pic>
      <p:sp>
        <p:nvSpPr>
          <p:cNvPr id="3" name="Content Placeholder 2">
            <a:extLst>
              <a:ext uri="{FF2B5EF4-FFF2-40B4-BE49-F238E27FC236}">
                <a16:creationId xmlns:a16="http://schemas.microsoft.com/office/drawing/2014/main" id="{77F794D3-9044-27AA-5A4A-0F84A22EA1BE}"/>
              </a:ext>
            </a:extLst>
          </p:cNvPr>
          <p:cNvSpPr>
            <a:spLocks noGrp="1"/>
          </p:cNvSpPr>
          <p:nvPr>
            <p:ph sz="half" idx="2"/>
          </p:nvPr>
        </p:nvSpPr>
        <p:spPr>
          <a:xfrm>
            <a:off x="6197600" y="1600201"/>
            <a:ext cx="5384800" cy="4525963"/>
          </a:xfrm>
        </p:spPr>
        <p:txBody>
          <a:bodyPr vert="horz" lIns="91440" tIns="45720" rIns="91440" bIns="45720" rtlCol="0" anchor="t">
            <a:normAutofit/>
          </a:bodyPr>
          <a:lstStyle/>
          <a:p>
            <a:endParaRPr lang="en-US"/>
          </a:p>
          <a:p>
            <a:r>
              <a:rPr lang="en-US"/>
              <a:t>Why Should buyers use </a:t>
            </a:r>
            <a:r>
              <a:rPr lang="en-US" err="1"/>
              <a:t>HairDiary</a:t>
            </a:r>
            <a:r>
              <a:rPr lang="en-US"/>
              <a:t>?</a:t>
            </a:r>
          </a:p>
          <a:p>
            <a:endParaRPr lang="en-US"/>
          </a:p>
          <a:p>
            <a:endParaRPr lang="en-US"/>
          </a:p>
          <a:p>
            <a:r>
              <a:rPr lang="en-US"/>
              <a:t>Why Should sellers use </a:t>
            </a:r>
            <a:r>
              <a:rPr lang="en-US" err="1"/>
              <a:t>HairDiary</a:t>
            </a:r>
            <a:r>
              <a:rPr lang="en-US"/>
              <a:t>?</a:t>
            </a:r>
            <a:endParaRPr lang="en-US">
              <a:ea typeface="Cambria"/>
            </a:endParaRPr>
          </a:p>
        </p:txBody>
      </p:sp>
      <p:pic>
        <p:nvPicPr>
          <p:cNvPr id="6" name="Picture 5" descr="Logo&#10;&#10;Description automatically generated">
            <a:extLst>
              <a:ext uri="{FF2B5EF4-FFF2-40B4-BE49-F238E27FC236}">
                <a16:creationId xmlns:a16="http://schemas.microsoft.com/office/drawing/2014/main" id="{6DE53F80-008B-2C9B-0C77-D710CB780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092" y="53425"/>
            <a:ext cx="2041771" cy="1875693"/>
          </a:xfrm>
          <a:prstGeom prst="rect">
            <a:avLst/>
          </a:prstGeom>
        </p:spPr>
      </p:pic>
    </p:spTree>
    <p:extLst>
      <p:ext uri="{BB962C8B-B14F-4D97-AF65-F5344CB8AC3E}">
        <p14:creationId xmlns:p14="http://schemas.microsoft.com/office/powerpoint/2010/main" val="39922103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3D739C-4F9F-A771-C91C-CC3024BAC2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IT20129026</a:t>
            </a:r>
            <a:r>
              <a:rPr lang="en-US">
                <a:solidFill>
                  <a:schemeClr val="tx1"/>
                </a:solidFill>
              </a:rPr>
              <a:t>  </a:t>
            </a:r>
            <a:r>
              <a:rPr lang="en-US" sz="1800">
                <a:solidFill>
                  <a:schemeClr val="tx1"/>
                </a:solidFill>
              </a:rPr>
              <a:t> |</a:t>
            </a:r>
            <a:r>
              <a:rPr lang="en-US">
                <a:solidFill>
                  <a:schemeClr val="tx1"/>
                </a:solidFill>
              </a:rPr>
              <a:t>  Alahakoon D.Y.R</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TMP-23-154</a:t>
            </a:r>
            <a:endParaRPr lang="en-US" sz="1800">
              <a:solidFill>
                <a:schemeClr val="tx1"/>
              </a:solidFill>
            </a:endParaRPr>
          </a:p>
        </p:txBody>
      </p:sp>
      <p:sp>
        <p:nvSpPr>
          <p:cNvPr id="6" name="Title 4">
            <a:extLst>
              <a:ext uri="{FF2B5EF4-FFF2-40B4-BE49-F238E27FC236}">
                <a16:creationId xmlns:a16="http://schemas.microsoft.com/office/drawing/2014/main" id="{FF949A21-2DF8-3C9A-7DFB-410E23AC1F42}"/>
              </a:ext>
            </a:extLst>
          </p:cNvPr>
          <p:cNvSpPr txBox="1">
            <a:spLocks/>
          </p:cNvSpPr>
          <p:nvPr/>
        </p:nvSpPr>
        <p:spPr>
          <a:xfrm>
            <a:off x="310019" y="364299"/>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br>
              <a:rPr lang="en-US" sz="4400"/>
            </a:br>
            <a:endParaRPr lang="en-US" sz="4400">
              <a:solidFill>
                <a:schemeClr val="tx2">
                  <a:lumMod val="50000"/>
                </a:schemeClr>
              </a:solidFill>
              <a:ea typeface="Cambria"/>
            </a:endParaRPr>
          </a:p>
        </p:txBody>
      </p:sp>
      <p:pic>
        <p:nvPicPr>
          <p:cNvPr id="7" name="Picture 7" descr="Logo, company name&#10;&#10;Description automatically generated">
            <a:extLst>
              <a:ext uri="{FF2B5EF4-FFF2-40B4-BE49-F238E27FC236}">
                <a16:creationId xmlns:a16="http://schemas.microsoft.com/office/drawing/2014/main" id="{512CF0B9-7E6F-4F42-999C-96713F4EEF4C}"/>
              </a:ext>
            </a:extLst>
          </p:cNvPr>
          <p:cNvPicPr>
            <a:picLocks noChangeAspect="1"/>
          </p:cNvPicPr>
          <p:nvPr/>
        </p:nvPicPr>
        <p:blipFill>
          <a:blip r:embed="rId2"/>
          <a:stretch>
            <a:fillRect/>
          </a:stretch>
        </p:blipFill>
        <p:spPr>
          <a:xfrm>
            <a:off x="-2209" y="-4003"/>
            <a:ext cx="12152243" cy="6810789"/>
          </a:xfrm>
          <a:prstGeom prst="rect">
            <a:avLst/>
          </a:prstGeom>
        </p:spPr>
      </p:pic>
    </p:spTree>
    <p:extLst>
      <p:ext uri="{BB962C8B-B14F-4D97-AF65-F5344CB8AC3E}">
        <p14:creationId xmlns:p14="http://schemas.microsoft.com/office/powerpoint/2010/main" val="3723057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FF949A21-2DF8-3C9A-7DFB-410E23AC1F42}"/>
              </a:ext>
            </a:extLst>
          </p:cNvPr>
          <p:cNvSpPr txBox="1">
            <a:spLocks/>
          </p:cNvSpPr>
          <p:nvPr/>
        </p:nvSpPr>
        <p:spPr>
          <a:xfrm>
            <a:off x="310019" y="364299"/>
            <a:ext cx="11506200" cy="114300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br>
              <a:rPr lang="en-US" sz="4400"/>
            </a:br>
            <a:endParaRPr lang="en-US" sz="4400">
              <a:solidFill>
                <a:schemeClr val="tx2">
                  <a:lumMod val="50000"/>
                </a:schemeClr>
              </a:solidFill>
              <a:ea typeface="Cambria"/>
            </a:endParaRPr>
          </a:p>
        </p:txBody>
      </p:sp>
      <p:pic>
        <p:nvPicPr>
          <p:cNvPr id="2" name="Picture 3" descr="Logo&#10;&#10;Description automatically generated">
            <a:extLst>
              <a:ext uri="{FF2B5EF4-FFF2-40B4-BE49-F238E27FC236}">
                <a16:creationId xmlns:a16="http://schemas.microsoft.com/office/drawing/2014/main" id="{332C9A9A-B888-6472-089B-F5052001C9C0}"/>
              </a:ext>
            </a:extLst>
          </p:cNvPr>
          <p:cNvPicPr>
            <a:picLocks noChangeAspect="1"/>
          </p:cNvPicPr>
          <p:nvPr/>
        </p:nvPicPr>
        <p:blipFill>
          <a:blip r:embed="rId2"/>
          <a:stretch>
            <a:fillRect/>
          </a:stretch>
        </p:blipFill>
        <p:spPr>
          <a:xfrm>
            <a:off x="2833869" y="2028834"/>
            <a:ext cx="9321478" cy="2501319"/>
          </a:xfrm>
          <a:prstGeom prst="rect">
            <a:avLst/>
          </a:prstGeom>
        </p:spPr>
      </p:pic>
    </p:spTree>
    <p:extLst>
      <p:ext uri="{BB962C8B-B14F-4D97-AF65-F5344CB8AC3E}">
        <p14:creationId xmlns:p14="http://schemas.microsoft.com/office/powerpoint/2010/main" val="220893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EBF7-A8D0-1F5F-28D8-B7996BF5D3E5}"/>
              </a:ext>
            </a:extLst>
          </p:cNvPr>
          <p:cNvSpPr>
            <a:spLocks noGrp="1"/>
          </p:cNvSpPr>
          <p:nvPr>
            <p:ph type="title"/>
          </p:nvPr>
        </p:nvSpPr>
        <p:spPr/>
        <p:txBody>
          <a:bodyPr>
            <a:normAutofit/>
          </a:bodyPr>
          <a:lstStyle/>
          <a:p>
            <a:pPr algn="l"/>
            <a:r>
              <a:rPr lang="en-US" b="1">
                <a:solidFill>
                  <a:schemeClr val="tx2">
                    <a:lumMod val="50000"/>
                  </a:schemeClr>
                </a:solidFill>
                <a:latin typeface="Cambria"/>
                <a:ea typeface="Cambria"/>
              </a:rPr>
              <a:t>WHY SHOULD BUYERS USE HAIRDIARY</a:t>
            </a:r>
          </a:p>
        </p:txBody>
      </p:sp>
      <p:sp>
        <p:nvSpPr>
          <p:cNvPr id="3" name="Content Placeholder 2">
            <a:extLst>
              <a:ext uri="{FF2B5EF4-FFF2-40B4-BE49-F238E27FC236}">
                <a16:creationId xmlns:a16="http://schemas.microsoft.com/office/drawing/2014/main" id="{ED43E950-A366-8A90-B0C5-F17477B7165C}"/>
              </a:ext>
            </a:extLst>
          </p:cNvPr>
          <p:cNvSpPr>
            <a:spLocks noGrp="1"/>
          </p:cNvSpPr>
          <p:nvPr>
            <p:ph idx="1"/>
          </p:nvPr>
        </p:nvSpPr>
        <p:spPr>
          <a:xfrm>
            <a:off x="304800" y="1507901"/>
            <a:ext cx="11684000" cy="4816699"/>
          </a:xfrm>
        </p:spPr>
        <p:txBody>
          <a:bodyPr vert="horz" lIns="91440" tIns="45720" rIns="91440" bIns="45720" rtlCol="0" anchor="t">
            <a:normAutofit/>
          </a:bodyPr>
          <a:lstStyle/>
          <a:p>
            <a:r>
              <a:rPr lang="en-US">
                <a:ea typeface="Cambria"/>
              </a:rPr>
              <a:t>Can get a best knowledge </a:t>
            </a:r>
            <a:r>
              <a:rPr lang="en-US" err="1">
                <a:ea typeface="Cambria"/>
              </a:rPr>
              <a:t>hairdiary</a:t>
            </a:r>
            <a:r>
              <a:rPr lang="en-US">
                <a:ea typeface="Cambria"/>
              </a:rPr>
              <a:t> diseases and treatments.</a:t>
            </a:r>
          </a:p>
          <a:p>
            <a:endParaRPr lang="en-US">
              <a:ea typeface="Cambria"/>
            </a:endParaRPr>
          </a:p>
          <a:p>
            <a:r>
              <a:rPr lang="en-US">
                <a:ea typeface="Cambria"/>
              </a:rPr>
              <a:t>Helps to make financial safe decisions</a:t>
            </a:r>
            <a:endParaRPr lang="en-US"/>
          </a:p>
          <a:p>
            <a:endParaRPr lang="en-US">
              <a:ea typeface="Cambria"/>
            </a:endParaRPr>
          </a:p>
          <a:p>
            <a:r>
              <a:rPr lang="en-US">
                <a:ea typeface="Cambria"/>
              </a:rPr>
              <a:t>Helps to make decisions based personal preferences</a:t>
            </a:r>
          </a:p>
          <a:p>
            <a:endParaRPr lang="en-US">
              <a:ea typeface="Cambria"/>
            </a:endParaRPr>
          </a:p>
          <a:p>
            <a:r>
              <a:rPr lang="en-US">
                <a:ea typeface="Cambria"/>
              </a:rPr>
              <a:t>Trustworthy properties, minor chance caught into frauds</a:t>
            </a:r>
          </a:p>
          <a:p>
            <a:endParaRPr lang="en-US">
              <a:ea typeface="Cambria"/>
            </a:endParaRPr>
          </a:p>
        </p:txBody>
      </p:sp>
      <p:pic>
        <p:nvPicPr>
          <p:cNvPr id="5" name="Picture 4" descr="Logo&#10;&#10;Description automatically generated">
            <a:extLst>
              <a:ext uri="{FF2B5EF4-FFF2-40B4-BE49-F238E27FC236}">
                <a16:creationId xmlns:a16="http://schemas.microsoft.com/office/drawing/2014/main" id="{B69C79BA-3284-9AD8-6F9E-C2C2228EF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092" y="53425"/>
            <a:ext cx="2041771" cy="1875693"/>
          </a:xfrm>
          <a:prstGeom prst="rect">
            <a:avLst/>
          </a:prstGeom>
        </p:spPr>
      </p:pic>
    </p:spTree>
    <p:extLst>
      <p:ext uri="{BB962C8B-B14F-4D97-AF65-F5344CB8AC3E}">
        <p14:creationId xmlns:p14="http://schemas.microsoft.com/office/powerpoint/2010/main" val="1630918982"/>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E426F64D-EA60-4F1F-835A-B551DCEDA880}">
  <ds:schemaRefs>
    <ds:schemaRef ds:uri="http://schemas.microsoft.com/sharepoint/v3/contenttype/forms"/>
  </ds:schemaRefs>
</ds:datastoreItem>
</file>

<file path=customXml/itemProps2.xml><?xml version="1.0" encoding="utf-8"?>
<ds:datastoreItem xmlns:ds="http://schemas.openxmlformats.org/officeDocument/2006/customXml" ds:itemID="{F22921DD-0319-4F67-ABC6-257EAA13A4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aef53a-d342-4d90-a56c-b993878449d2"/>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DD6245-D867-4AA0-A819-E62187DD9580}">
  <ds:schemaRefs>
    <ds:schemaRef ds:uri="3667fd48-de1a-4930-a88c-2d06239ec365"/>
    <ds:schemaRef ds:uri="http://schemas.microsoft.com/office/2006/metadata/properties"/>
    <ds:schemaRef ds:uri="http://schemas.microsoft.com/office/infopath/2007/PartnerControls"/>
    <ds:schemaRef ds:uri="http://www.w3.org/2000/xmlns/"/>
    <ds:schemaRef ds:uri="http://www.w3.org/2001/XMLSchema-instance"/>
    <ds:schemaRef ds:uri="8faef53a-d342-4d90-a56c-b993878449d2"/>
    <ds:schemaRef ds:uri="db72c12f-87a4-44ab-bbc5-4cc8306b158a"/>
  </ds:schemaRefs>
</ds:datastoreItem>
</file>

<file path=docProps/app.xml><?xml version="1.0" encoding="utf-8"?>
<Properties xmlns="http://schemas.openxmlformats.org/officeDocument/2006/extended-properties" xmlns:vt="http://schemas.openxmlformats.org/officeDocument/2006/docPropsVTypes">
  <Template>Presentation1 (2)</Template>
  <Application>Microsoft Office PowerPoint</Application>
  <PresentationFormat>Widescreen</PresentationFormat>
  <Slides>81</Slides>
  <Notes>2</Notes>
  <HiddenSlides>0</HiddenSlide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PowerPoint Presentation</vt:lpstr>
      <vt:lpstr>PowerPoint Presentation</vt:lpstr>
      <vt:lpstr>INTRODUCTION</vt:lpstr>
      <vt:lpstr>RESEARCH PROBLEM</vt:lpstr>
      <vt:lpstr>MAIN OBJECTIVES</vt:lpstr>
      <vt:lpstr>SUB OBJECTIVES</vt:lpstr>
      <vt:lpstr>PowerPoint Presentation</vt:lpstr>
      <vt:lpstr>COMMERCIALIZATION ASPECTS</vt:lpstr>
      <vt:lpstr>WHY SHOULD BUYERS USE HAIRDIARY</vt:lpstr>
      <vt:lpstr>WHY SHOULD SELLERS USE HAIRDIARY</vt:lpstr>
      <vt:lpstr>BUDGET</vt:lpstr>
      <vt:lpstr>IT20154158 Wickramarathna D.G.N.L</vt:lpstr>
      <vt:lpstr>Extracting patient prescription data using easyOCR and set reminders using those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FOLLOWED STEPS</vt:lpstr>
      <vt:lpstr>PowerPoint Presentation</vt:lpstr>
      <vt:lpstr>PowerPoint Presentation</vt:lpstr>
      <vt:lpstr>PowerPoint Presentation</vt:lpstr>
      <vt:lpstr>WHAT'S TO BE DONE</vt:lpstr>
      <vt:lpstr>PowerPoint Presentation</vt:lpstr>
      <vt:lpstr>IT20159580 NANAYAKKARA V.G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FOLLOWED STEPS</vt:lpstr>
      <vt:lpstr>WIREFRAMES</vt:lpstr>
      <vt:lpstr>RESULTS AND DISCUSSION</vt:lpstr>
      <vt:lpstr>PowerPoint Presentation</vt:lpstr>
      <vt:lpstr>WHAT'S TO BE DONE   </vt:lpstr>
      <vt:lpstr>REFERENCES   </vt:lpstr>
      <vt:lpstr>IT20232290 BANDARANAYAKE V.R.W</vt:lpstr>
      <vt:lpstr>PREDICTING SYMPTOMS AND SIDE EFFECTS USING HAIR DISEASE.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FOLLOWED STEPS</vt:lpstr>
      <vt:lpstr>WIREFRAMES</vt:lpstr>
      <vt:lpstr>MODEL</vt:lpstr>
      <vt:lpstr>RESULTS AND DISCUSSION</vt:lpstr>
      <vt:lpstr>PowerPoint Presentation</vt:lpstr>
      <vt:lpstr>WHAT'S TO BE DONE   </vt:lpstr>
      <vt:lpstr>REFERENCES   </vt:lpstr>
      <vt:lpstr>IT20129026 Alahakoon D.Y.R</vt:lpstr>
      <vt:lpstr>Smart Hair Health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TO BE DONE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Nanayakkara V.G it20159580</dc:creator>
  <cp:revision>8</cp:revision>
  <dcterms:created xsi:type="dcterms:W3CDTF">2023-03-26T06:26:13Z</dcterms:created>
  <dcterms:modified xsi:type="dcterms:W3CDTF">2023-11-01T16:48:17Z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y fmtid="{D5CDD505-2E9C-101B-9397-08002B2CF9AE}" pid="3" name="MediaServiceImageTags">
    <vt:lpwstr/>
  </property>
</Properties>
</file>